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2.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3.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4.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charts/chart5.xml" ContentType="application/vnd.openxmlformats-officedocument.drawingml.chart+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7aa0e5dd20a347df" /><Relationship Type="http://schemas.openxmlformats.org/officeDocument/2006/relationships/extended-properties" Target="/docProps/app.xml" Id="R59c042c22e1c436b" /><Relationship Type="http://schemas.openxmlformats.org/officeDocument/2006/relationships/officeDocument" Target="/ppt/presentation.xml" Id="R5b18a849889f42e3" /></Relationships>
</file>

<file path=ppt/presentation.xml><?xml version="1.0" encoding="utf-8"?>
<p:presentation xmlns:p="http://schemas.openxmlformats.org/presentationml/2006/main">
  <p:sldMasterIdLst>
    <p:sldMasterId xmlns:r="http://schemas.openxmlformats.org/officeDocument/2006/relationships" id="2147483648" r:id="R3a1b0c87e6ad4c7b"/>
  </p:sldMasterIdLst>
  <p:notesMasterIdLst>
    <p:notesMasterId xmlns:r="http://schemas.openxmlformats.org/officeDocument/2006/relationships" r:id="R0221fb8c42de43cb"/>
  </p:notesMasterIdLst>
  <p:sldIdLst>
    <p:sldId xmlns:r="http://schemas.openxmlformats.org/officeDocument/2006/relationships" id="256" r:id="Rb127d51c3c7e4339"/>
    <p:sldId xmlns:r="http://schemas.openxmlformats.org/officeDocument/2006/relationships" id="257" r:id="R90eff80a25af468d"/>
    <p:sldId xmlns:r="http://schemas.openxmlformats.org/officeDocument/2006/relationships" id="258" r:id="Rde7d4d90f0f14716"/>
    <p:sldId xmlns:r="http://schemas.openxmlformats.org/officeDocument/2006/relationships" id="259" r:id="R55633d1074234997"/>
    <p:sldId xmlns:r="http://schemas.openxmlformats.org/officeDocument/2006/relationships" id="260" r:id="R8c14202d20e44550"/>
    <p:sldId xmlns:r="http://schemas.openxmlformats.org/officeDocument/2006/relationships" id="261" r:id="R9b895f8b11cf44a3"/>
    <p:sldId xmlns:r="http://schemas.openxmlformats.org/officeDocument/2006/relationships" id="262" r:id="R0509d76c776c4279"/>
    <p:sldId xmlns:r="http://schemas.openxmlformats.org/officeDocument/2006/relationships" id="263" r:id="R6f04ff8a97914c2c"/>
    <p:sldId xmlns:r="http://schemas.openxmlformats.org/officeDocument/2006/relationships" id="264" r:id="Rd8df05fc20f34766"/>
    <p:sldId xmlns:r="http://schemas.openxmlformats.org/officeDocument/2006/relationships" id="265" r:id="R1dd0468bb8f34674"/>
    <p:sldId xmlns:r="http://schemas.openxmlformats.org/officeDocument/2006/relationships" id="266" r:id="Rf2063c6571344acd"/>
    <p:sldId xmlns:r="http://schemas.openxmlformats.org/officeDocument/2006/relationships" id="267" r:id="R03de79ba16b74677"/>
    <p:sldId xmlns:r="http://schemas.openxmlformats.org/officeDocument/2006/relationships" id="268" r:id="R20713793dc004c25"/>
    <p:sldId xmlns:r="http://schemas.openxmlformats.org/officeDocument/2006/relationships" id="269" r:id="R0efb377820354da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033250baac24158" /><Relationship Type="http://schemas.openxmlformats.org/officeDocument/2006/relationships/slideMaster" Target="/ppt/slideMasters/slideMaster1.xml" Id="R3a1b0c87e6ad4c7b" /><Relationship Type="http://schemas.openxmlformats.org/officeDocument/2006/relationships/notesMaster" Target="/ppt/notesMasters/notesMaster1.xml" Id="R0221fb8c42de43cb" /><Relationship Type="http://schemas.openxmlformats.org/officeDocument/2006/relationships/presProps" Target="/ppt/presProps.xml" Id="R01c906105d064531" /><Relationship Type="http://schemas.openxmlformats.org/officeDocument/2006/relationships/tableStyles" Target="/ppt/tableStyles.xml" Id="R7281a80da7234467" /><Relationship Type="http://schemas.openxmlformats.org/officeDocument/2006/relationships/slide" Target="/ppt/slides/slide1.xml" Id="Rb127d51c3c7e4339" /><Relationship Type="http://schemas.openxmlformats.org/officeDocument/2006/relationships/slide" Target="/ppt/slides/slide2.xml" Id="R90eff80a25af468d" /><Relationship Type="http://schemas.openxmlformats.org/officeDocument/2006/relationships/slide" Target="/ppt/slides/slide3.xml" Id="Rde7d4d90f0f14716" /><Relationship Type="http://schemas.openxmlformats.org/officeDocument/2006/relationships/slide" Target="/ppt/slides/slide4.xml" Id="R55633d1074234997" /><Relationship Type="http://schemas.openxmlformats.org/officeDocument/2006/relationships/slide" Target="/ppt/slides/slide5.xml" Id="R8c14202d20e44550" /><Relationship Type="http://schemas.openxmlformats.org/officeDocument/2006/relationships/slide" Target="/ppt/slides/slide6.xml" Id="R9b895f8b11cf44a3" /><Relationship Type="http://schemas.openxmlformats.org/officeDocument/2006/relationships/slide" Target="/ppt/slides/slide7.xml" Id="R0509d76c776c4279" /><Relationship Type="http://schemas.openxmlformats.org/officeDocument/2006/relationships/slide" Target="/ppt/slides/slide8.xml" Id="R6f04ff8a97914c2c" /><Relationship Type="http://schemas.openxmlformats.org/officeDocument/2006/relationships/slide" Target="/ppt/slides/slide9.xml" Id="Rd8df05fc20f34766" /><Relationship Type="http://schemas.openxmlformats.org/officeDocument/2006/relationships/slide" Target="/ppt/slides/slide10.xml" Id="R1dd0468bb8f34674" /><Relationship Type="http://schemas.openxmlformats.org/officeDocument/2006/relationships/slide" Target="/ppt/slides/slide11.xml" Id="Rf2063c6571344acd" /><Relationship Type="http://schemas.openxmlformats.org/officeDocument/2006/relationships/slide" Target="/ppt/slides/slide12.xml" Id="R03de79ba16b74677" /><Relationship Type="http://schemas.openxmlformats.org/officeDocument/2006/relationships/slide" Target="/ppt/slides/slide13.xml" Id="R20713793dc004c25" /><Relationship Type="http://schemas.openxmlformats.org/officeDocument/2006/relationships/slide" Target="/ppt/slides/slide14.xml" Id="R0efb377820354da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ea2715189c54b8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1b75eedf636494c" /><Relationship Type="http://schemas.openxmlformats.org/officeDocument/2006/relationships/notesMaster" Target="/ppt/notesMasters/notesMaster1.xml" Id="R295c14ec11b743ce" /></Relationships>
</file>

<file path=ppt/notesSlides/_rels/notesSlide2.xml.rels>&#65279;<?xml version="1.0" encoding="utf-8"?><Relationships xmlns="http://schemas.openxmlformats.org/package/2006/relationships"><Relationship Type="http://schemas.openxmlformats.org/officeDocument/2006/relationships/slide" Target="/ppt/slides/slide2.xml" Id="R5499dc08de2447a1" /><Relationship Type="http://schemas.openxmlformats.org/officeDocument/2006/relationships/notesMaster" Target="/ppt/notesMasters/notesMaster1.xml" Id="R67c30b96f2c548f8" /></Relationships>
</file>

<file path=ppt/notesSlides/_rels/notesSlide3.xml.rels>&#65279;<?xml version="1.0" encoding="utf-8"?><Relationships xmlns="http://schemas.openxmlformats.org/package/2006/relationships"><Relationship Type="http://schemas.openxmlformats.org/officeDocument/2006/relationships/slide" Target="/ppt/slides/slide3.xml" Id="R0553bf63edf44374" /><Relationship Type="http://schemas.openxmlformats.org/officeDocument/2006/relationships/notesMaster" Target="/ppt/notesMasters/notesMaster1.xml" Id="Rddf59808ad6c401b" /></Relationships>
</file>

<file path=ppt/notesSlides/_rels/notesSlide4.xml.rels>&#65279;<?xml version="1.0" encoding="utf-8"?><Relationships xmlns="http://schemas.openxmlformats.org/package/2006/relationships"><Relationship Type="http://schemas.openxmlformats.org/officeDocument/2006/relationships/slide" Target="/ppt/slides/slide4.xml" Id="R0623fee24da649c5" /><Relationship Type="http://schemas.openxmlformats.org/officeDocument/2006/relationships/notesMaster" Target="/ppt/notesMasters/notesMaster1.xml" Id="R38986cf4c2b541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6adf526f0bd84d96" /><Relationship Type="http://schemas.openxmlformats.org/officeDocument/2006/relationships/notesMaster" Target="/ppt/notesMasters/notesMaster1.xml" Id="R8fa7d4dd124a44ba" /></Relationships>
</file>

<file path=ppt/notesSlides/_rels/notesSlide6.xml.rels>&#65279;<?xml version="1.0" encoding="utf-8"?><Relationships xmlns="http://schemas.openxmlformats.org/package/2006/relationships"><Relationship Type="http://schemas.openxmlformats.org/officeDocument/2006/relationships/slide" Target="/ppt/slides/slide6.xml" Id="R0dc5a4dbb1d2413c" /><Relationship Type="http://schemas.openxmlformats.org/officeDocument/2006/relationships/notesMaster" Target="/ppt/notesMasters/notesMaster1.xml" Id="Rf18e34d9dda84bd6" /></Relationships>
</file>

<file path=ppt/notesSlides/_rels/notesSlide7.xml.rels>&#65279;<?xml version="1.0" encoding="utf-8"?><Relationships xmlns="http://schemas.openxmlformats.org/package/2006/relationships"><Relationship Type="http://schemas.openxmlformats.org/officeDocument/2006/relationships/slide" Target="/ppt/slides/slide7.xml" Id="R47c5fa1bbb344690" /><Relationship Type="http://schemas.openxmlformats.org/officeDocument/2006/relationships/notesMaster" Target="/ppt/notesMasters/notesMaster1.xml" Id="R8b323fbed60a4cc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a4c62105a974349" /><Relationship Type="http://schemas.openxmlformats.org/officeDocument/2006/relationships/notesMaster" Target="/ppt/notesMasters/notesMaster1.xml" Id="R86ad0340758c4a64" /></Relationships>
</file>

<file path=ppt/notesSlides/_rels/notesSlide9.xml.rels>&#65279;<?xml version="1.0" encoding="utf-8"?><Relationships xmlns="http://schemas.openxmlformats.org/package/2006/relationships"><Relationship Type="http://schemas.openxmlformats.org/officeDocument/2006/relationships/slide" Target="/ppt/slides/slide9.xml" Id="Rbc12d59d6f7e4be9" /><Relationship Type="http://schemas.openxmlformats.org/officeDocument/2006/relationships/notesMaster" Target="/ppt/notesMasters/notesMaster1.xml" Id="R90df91c9174e46f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c68a04d616f4cd3" /><Relationship Type="http://schemas.openxmlformats.org/officeDocument/2006/relationships/notesMaster" Target="/ppt/notesMasters/notesMaster1.xml" Id="Rfaac3347e4f1408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f7b26480a434765" /><Relationship Type="http://schemas.openxmlformats.org/officeDocument/2006/relationships/notesMaster" Target="/ppt/notesMasters/notesMaster1.xml" Id="Ra79142d3c81b431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4fbc0cd45514884" /><Relationship Type="http://schemas.openxmlformats.org/officeDocument/2006/relationships/notesMaster" Target="/ppt/notesMasters/notesMaster1.xml" Id="Raf53cd2d4c71474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2d90f8894d74f76" /><Relationship Type="http://schemas.openxmlformats.org/officeDocument/2006/relationships/notesMaster" Target="/ppt/notesMasters/notesMaster1.xml" Id="R5edba04b80fa47c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c5e6382e7664903" /><Relationship Type="http://schemas.openxmlformats.org/officeDocument/2006/relationships/notesMaster" Target="/ppt/notesMasters/notesMaster1.xml" Id="Ra3b9023574804b4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Buka dengan masalah inti. Tanjung Lesung perlu demand engine yang hidup pada weekdays dan tidak sepenuhnya bergantung pada kedatangan wisatawan. Konsep ini menggabungkan bisnis produk dan pengalaman edukasi.</a:t>
            </a:r>
          </a:p>
          <a:p xmlns:a="http://schemas.openxmlformats.org/drawingml/2006/main">
            <a:r>
              <a:t/>
            </a:r>
          </a:p>
          <a:p xmlns:a="http://schemas.openxmlformats.org/drawingml/2006/main">
            <a:r>
              <a:t>Sumber dan catatan:</a:t>
            </a:r>
          </a:p>
          <a:p xmlns:a="http://schemas.openxmlformats.org/drawingml/2006/main">
            <a:r>
              <a:t>- Visual konsep dibuat khusus untuk proposal ini dengan image generation.</a:t>
            </a:r>
          </a:p>
          <a:p xmlns:a="http://schemas.openxmlformats.org/drawingml/2006/main">
            <a:r>
              <a:t>- Seluruh angka keuangan merupakan proyeksi dan asumsi screening, bukan jaminan hasil.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Tekankan bahwa masalah utama bukan harga kamar. Masalahnya adalah kurangnya alasan untuk datang pada hari kerja dan singkatnya durasi tinggal. Pola harian pada chart adalah asumsi manajemen yang menghasilkan rata-rata 25%.</a:t>
            </a:r>
          </a:p>
          <a:p xmlns:a="http://schemas.openxmlformats.org/drawingml/2006/main">
            <a:r>
              <a:t/>
            </a:r>
          </a:p>
          <a:p xmlns:a="http://schemas.openxmlformats.org/drawingml/2006/main">
            <a:r>
              <a:t>Sumber dan catatan:</a:t>
            </a:r>
          </a:p>
          <a:p xmlns:a="http://schemas.openxmlformats.org/drawingml/2006/main">
            <a:r>
              <a:t>- BPS Kabupaten Pandeglang, TPK hotel bintang Juni 2026: https://pandeglangkab.bps.go.id/</a:t>
            </a:r>
          </a:p>
          <a:p xmlns:a="http://schemas.openxmlformats.org/drawingml/2006/main">
            <a:r>
              <a:t>- Pola harian 5%, 5%, 5%, 5%, 30%, 100%, 25% adalah asumsi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Ini inti proposal. Operator tidak boleh hanya menjadi atraksi yang menunggu tamu. Mereka harus memiliki produk nyata yang bisa dijual di luar kawasan. Saat tamu datang, proses produksi menjadi konten edukasi dan sumber pendapatan tambahan.</a:t>
            </a:r>
          </a:p>
          <a:p xmlns:a="http://schemas.openxmlformats.org/drawingml/2006/main">
            <a:r>
              <a:t/>
            </a:r>
          </a:p>
          <a:p xmlns:a="http://schemas.openxmlformats.org/drawingml/2006/main">
            <a:r>
              <a:t>Sumber dan catatan:</a:t>
            </a:r>
          </a:p>
          <a:p xmlns:a="http://schemas.openxmlformats.org/drawingml/2006/main">
            <a:r>
              <a:t>- Struktur pendapatan dan margin merupakan asumsi screening. Lima operator non-alpukat masih perlu RFP.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Program sengaja dimulai Senin dan selesai Jumat. Hari pertama dan kelima dibuat ringan karena perjalanan Jakarta-Tanjung Lesung. Hari kedua sampai keempat memakai dua attraction per hari.</a:t>
            </a:r>
          </a:p>
          <a:p xmlns:a="http://schemas.openxmlformats.org/drawingml/2006/main">
            <a:r>
              <a:t/>
            </a:r>
          </a:p>
          <a:p xmlns:a="http://schemas.openxmlformats.org/drawingml/2006/main">
            <a:r>
              <a:t>Sumber dan catatan:</a:t>
            </a:r>
          </a:p>
          <a:p xmlns:a="http://schemas.openxmlformats.org/drawingml/2006/main">
            <a:r>
              <a:t>- Itinerary merupakan konsep awal dan perlu diuji dengan target pasar sekolah, perusahaan, komunitas, dan keluarga.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Jelaskan bahwa setiap tamu mengunjungi seluruh enam lokasi selama tiga hari. Jadi bottleneck tiap lokasi adalah 200 tamu per hari, bukan total 1.200 kunjungan. Pada 90% utilisasi, kebutuhan kamar 270 per malam.</a:t>
            </a:r>
          </a:p>
          <a:p xmlns:a="http://schemas.openxmlformats.org/drawingml/2006/main">
            <a:r>
              <a:t/>
            </a:r>
          </a:p>
          <a:p xmlns:a="http://schemas.openxmlformats.org/drawingml/2006/main">
            <a:r>
              <a:t>Sumber dan catatan:</a:t>
            </a:r>
          </a:p>
          <a:p xmlns:a="http://schemas.openxmlformats.org/drawingml/2006/main">
            <a:r>
              <a:t>- Asumsi: dua sesi per lokasi per hari, masing-masing 100 orang; dua orang per kamar.</a:t>
            </a:r>
          </a:p>
          <a:p xmlns:a="http://schemas.openxmlformats.org/drawingml/2006/main">
            <a:r>
              <a:t>- Base Case: 44 minggu, 90% utilisasi, 4 malam.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Alpukat memiliki referensi operator. Lima attraction lain memakai budget dan produktivitas screening. Infrastruktur bersama mencakup arrival hub, kendaraan internal, sanitasi, utilitas, ruang briefing, keselamatan, dan wayfinding.</a:t>
            </a:r>
          </a:p>
          <a:p xmlns:a="http://schemas.openxmlformats.org/drawingml/2006/main">
            <a:r>
              <a:t/>
            </a:r>
          </a:p>
          <a:p xmlns:a="http://schemas.openxmlformats.org/drawingml/2006/main">
            <a:r>
              <a:t>Sumber dan catatan:</a:t>
            </a:r>
          </a:p>
          <a:p xmlns:a="http://schemas.openxmlformats.org/drawingml/2006/main">
            <a:r>
              <a:t>- Referensi alpukat: https://alpukat.djoko-saylendro.biz.id/ver2/</a:t>
            </a:r>
          </a:p>
          <a:p xmlns:a="http://schemas.openxmlformats.org/drawingml/2006/main">
            <a:r>
              <a:t>- Workbook operator: Rekap_Produksi_Finansial_25th_Skenario_Y.xlsx</a:t>
            </a:r>
          </a:p>
          <a:p xmlns:a="http://schemas.openxmlformats.org/drawingml/2006/main">
            <a:r>
              <a:t>- Lima attraction non-alpukat memerlukan penawaran operator sebelum komitmen investasi.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Grafik menunjukkan ramp Base Case. Utilisasi paket naik bertahap sampai 90% pada tahun keenam. Occupancy tahunan stabil pada 68,4%, sedangkan minggu aktif mencapai 76,4%.</a:t>
            </a:r>
          </a:p>
          <a:p xmlns:a="http://schemas.openxmlformats.org/drawingml/2006/main">
            <a:r>
              <a:t/>
            </a:r>
          </a:p>
          <a:p xmlns:a="http://schemas.openxmlformats.org/drawingml/2006/main">
            <a:r>
              <a:t>Sumber dan catatan:</a:t>
            </a:r>
          </a:p>
          <a:p xmlns:a="http://schemas.openxmlformats.org/drawingml/2006/main">
            <a:r>
              <a:t>- Sumber: model keuangan Stage 1, Base Case.</a:t>
            </a:r>
          </a:p>
          <a:p xmlns:a="http://schemas.openxmlformats.org/drawingml/2006/main">
            <a:r>
              <a:t>- Perhitungan menggunakan 300 kamar, 44 minggu program, 4 malam, dan double occupancy.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Pisahkan manfaat bagi hotel dan villa dari pendapatan operator agrowisata. Uplift mencakup room revenue dan dinner. Breakfast sudah termasuk tarif kamar Rp1 juta.</a:t>
            </a:r>
          </a:p>
          <a:p xmlns:a="http://schemas.openxmlformats.org/drawingml/2006/main">
            <a:r>
              <a:t/>
            </a:r>
          </a:p>
          <a:p xmlns:a="http://schemas.openxmlformats.org/drawingml/2006/main">
            <a:r>
              <a:t>Sumber dan catatan:</a:t>
            </a:r>
          </a:p>
          <a:p xmlns:a="http://schemas.openxmlformats.org/drawingml/2006/main">
            <a:r>
              <a:t>- Base Case Year 6: room uplift Rp55,1 miliar dan dinner uplift Rp13,8 miliar.</a:t>
            </a:r>
          </a:p>
          <a:p xmlns:a="http://schemas.openxmlformats.org/drawingml/2006/main">
            <a:r>
              <a:t>- Harga hari ini: Rp47,52 miliar kamar dan Rp11,88 miliar dinner.</a:t>
            </a:r>
          </a:p>
          <a:p xmlns:a="http://schemas.openxmlformats.org/drawingml/2006/main">
            <a:r>
              <a:t>- Asumsi kenaikan harga: 3% per tahun.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Cash CAPEX Rp29 miliar tidak memasukkan nilai ekonomi lahan Rp32,5 miliar. Model mendudukkan TL sebagai landowner yang memberi long lease kepada SPV operator.</a:t>
            </a:r>
          </a:p>
          <a:p xmlns:a="http://schemas.openxmlformats.org/drawingml/2006/main">
            <a:r>
              <a:t/>
            </a:r>
          </a:p>
          <a:p xmlns:a="http://schemas.openxmlformats.org/drawingml/2006/main">
            <a:r>
              <a:t>Sumber dan catatan:</a:t>
            </a:r>
          </a:p>
          <a:p xmlns:a="http://schemas.openxmlformats.org/drawingml/2006/main">
            <a:r>
              <a:t>- Asumsi harga pokok tanah developer: Rp500.000 per m2.</a:t>
            </a:r>
          </a:p>
          <a:p xmlns:a="http://schemas.openxmlformats.org/drawingml/2006/main">
            <a:r>
              <a:t>- Financing assumption: 60% debt, bunga 10,5%, tenor 10 tahun, principal grace 2 tahun.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Visitor revenue mencakup paket weekday dan pengunjung weekend. Product revenue mencakup alpukat dan produk dari lima attraction lainnya. Masing-masing operator tetap perlu memvalidasi volume, harga, dan margin.</a:t>
            </a:r>
          </a:p>
          <a:p xmlns:a="http://schemas.openxmlformats.org/drawingml/2006/main">
            <a:r>
              <a:t/>
            </a:r>
          </a:p>
          <a:p xmlns:a="http://schemas.openxmlformats.org/drawingml/2006/main">
            <a:r>
              <a:t>Sumber dan catatan:</a:t>
            </a:r>
          </a:p>
          <a:p xmlns:a="http://schemas.openxmlformats.org/drawingml/2006/main">
            <a:r>
              <a:t>- Sumber: operating model 15 tahun, Base Case.</a:t>
            </a:r>
          </a:p>
          <a:p xmlns:a="http://schemas.openxmlformats.org/drawingml/2006/main">
            <a:r>
              <a:t>- Alpukat memakai data operator multi-crop 1 ha; lima attraction lain memakai asumsi screening.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Berikan hasil return sebagai screening, bukan janji. Equity IRR memasukkan leverage dan terminal value. TL IRR menghitung lease income, visitor share, dan nilai tanah yang dipertahankan.</a:t>
            </a:r>
          </a:p>
          <a:p xmlns:a="http://schemas.openxmlformats.org/drawingml/2006/main">
            <a:r>
              <a:t/>
            </a:r>
          </a:p>
          <a:p xmlns:a="http://schemas.openxmlformats.org/drawingml/2006/main">
            <a:r>
              <a:t>Sumber dan catatan:</a:t>
            </a:r>
          </a:p>
          <a:p xmlns:a="http://schemas.openxmlformats.org/drawingml/2006/main">
            <a:r>
              <a:t>- Base Case: project IRR 24,9%; equity IRR 32,9%; equity NPV Rp33,0 miliar; payback Year 5.</a:t>
            </a:r>
          </a:p>
          <a:p xmlns:a="http://schemas.openxmlformats.org/drawingml/2006/main">
            <a:r>
              <a:t>- Villa yield adalah proxy room revenue payout, bukan guaranteed rental return.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Year 1 CFADS belum menutup bunga, sehingga model menyediakan reserve startup. Mulai Year 2 minimum DSCR 1,40x, sedikit di atas ambang screening 1,30x.</a:t>
            </a:r>
          </a:p>
          <a:p xmlns:a="http://schemas.openxmlformats.org/drawingml/2006/main">
            <a:r>
              <a:t/>
            </a:r>
          </a:p>
          <a:p xmlns:a="http://schemas.openxmlformats.org/drawingml/2006/main">
            <a:r>
              <a:t>Sumber dan catatan:</a:t>
            </a:r>
          </a:p>
          <a:p xmlns:a="http://schemas.openxmlformats.org/drawingml/2006/main">
            <a:r>
              <a:t>- Asumsi debt: Rp17,4 miliar, bunga 10,5%, tenor 10 tahun, 2 tahun principal grace.</a:t>
            </a:r>
          </a:p>
          <a:p xmlns:a="http://schemas.openxmlformats.org/drawingml/2006/main">
            <a:r>
              <a:t>- Ini bukan term sheet dan belum memasukkan covenant lender aktual.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Gunakan slide ini untuk membatasi keputusan. Konsep dapat dilanjutkan ke RFP dan pre-screening, tetapi investment commitment harus menunggu validasi operator, demand, biosecurity, dan hazard.</a:t>
            </a:r>
          </a:p>
          <a:p xmlns:a="http://schemas.openxmlformats.org/drawingml/2006/main">
            <a:r>
              <a:t/>
            </a:r>
          </a:p>
          <a:p xmlns:a="http://schemas.openxmlformats.org/drawingml/2006/main">
            <a:r>
              <a:t>Sumber dan catatan:</a:t>
            </a:r>
          </a:p>
          <a:p xmlns:a="http://schemas.openxmlformats.org/drawingml/2006/main">
            <a:r>
              <a:t>- Risiko dan mitigasi merupakan rekomendasi manajemen untuk tahap feasibility.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Minta persetujuan untuk feasibility, bukan pembangunan langsung. Stage 1 harus membuktikan demand sebelum TL menambah 300 kamar. Setelah 90% capacity bertahan 12 bulan, Stage 2 menambah jenis atraksi baru.</a:t>
            </a:r>
          </a:p>
          <a:p xmlns:a="http://schemas.openxmlformats.org/drawingml/2006/main">
            <a:r>
              <a:t/>
            </a:r>
          </a:p>
          <a:p xmlns:a="http://schemas.openxmlformats.org/drawingml/2006/main">
            <a:r>
              <a:t>Sumber dan catatan:</a:t>
            </a:r>
          </a:p>
          <a:p xmlns:a="http://schemas.openxmlformats.org/drawingml/2006/main">
            <a:r>
              <a:t>- Rekomendasi keputusan berasal dari hasil model dan capacity logic Stage 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fab4019c6e49c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5ecadb2549144b1" /><Relationship Type="http://schemas.openxmlformats.org/officeDocument/2006/relationships/slideLayout" Target="/ppt/slideLayouts/slideLayout1.xml" Id="Ra6a7fa6200f3420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6a7fa6200f3420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1be8bddec9a456b" /><Relationship Type="http://schemas.openxmlformats.org/officeDocument/2006/relationships/image" Target="/ppt/media/image.png" Id="R06252f912e364acd" /><Relationship Type="http://schemas.openxmlformats.org/officeDocument/2006/relationships/notesSlide" Target="/ppt/notesSlides/notesSlide1.xml" Id="Raf52e416bf8344a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ef3494217af4d44" /><Relationship Type="http://schemas.openxmlformats.org/officeDocument/2006/relationships/chart" Target="/ppt/slides/charts/chart1.xml" Id="R1f96fe8ec09c45b6" /><Relationship Type="http://schemas.openxmlformats.org/officeDocument/2006/relationships/notesSlide" Target="/ppt/notesSlides/notesSlide2.xml" Id="Rdc113eca9d6e4fe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a7306c269454c1c" /><Relationship Type="http://schemas.openxmlformats.org/officeDocument/2006/relationships/notesSlide" Target="/ppt/notesSlides/notesSlide3.xml" Id="R984e39e97deb42d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2c9a18487204bff" /><Relationship Type="http://schemas.openxmlformats.org/officeDocument/2006/relationships/notesSlide" Target="/ppt/notesSlides/notesSlide4.xml" Id="R13c3c340fff74bd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783f7d439544cac" /><Relationship Type="http://schemas.openxmlformats.org/officeDocument/2006/relationships/notesSlide" Target="/ppt/notesSlides/notesSlide5.xml" Id="R679799aa078340c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2fbe18ac3824e3d" /><Relationship Type="http://schemas.openxmlformats.org/officeDocument/2006/relationships/notesSlide" Target="/ppt/notesSlides/notesSlide6.xml" Id="R9012ddd382bc499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7569e0815ec4d72" /><Relationship Type="http://schemas.openxmlformats.org/officeDocument/2006/relationships/chart" Target="/ppt/slides/charts/chart2.xml" Id="R28d06a5d005142fc" /><Relationship Type="http://schemas.openxmlformats.org/officeDocument/2006/relationships/notesSlide" Target="/ppt/notesSlides/notesSlide7.xml" Id="R59e1d8ed5c9f482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6fc1e4ee3514d81" /><Relationship Type="http://schemas.openxmlformats.org/officeDocument/2006/relationships/chart" Target="/ppt/slides/charts/chart3.xml" Id="R09d101f0d4384db6" /><Relationship Type="http://schemas.openxmlformats.org/officeDocument/2006/relationships/notesSlide" Target="/ppt/notesSlides/notesSlide8.xml" Id="Rb1458de119a24f2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2a54aa71a104916" /><Relationship Type="http://schemas.openxmlformats.org/officeDocument/2006/relationships/notesSlide" Target="/ppt/notesSlides/notesSlide9.xml" Id="Rdad413bf76054ed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f1a4051ea6e4a22" /><Relationship Type="http://schemas.openxmlformats.org/officeDocument/2006/relationships/chart" Target="/ppt/slides/charts/chart4.xml" Id="R874f7248b59047f8" /><Relationship Type="http://schemas.openxmlformats.org/officeDocument/2006/relationships/notesSlide" Target="/ppt/notesSlides/notesSlide10.xml" Id="R676c2d545e684c0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57c91b8bba44ebb" /><Relationship Type="http://schemas.openxmlformats.org/officeDocument/2006/relationships/notesSlide" Target="/ppt/notesSlides/notesSlide11.xml" Id="Rccab2d7076a9414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76cca0725744bd0" /><Relationship Type="http://schemas.openxmlformats.org/officeDocument/2006/relationships/chart" Target="/ppt/slides/charts/chart5.xml" Id="R98ae1551efae4b2a" /><Relationship Type="http://schemas.openxmlformats.org/officeDocument/2006/relationships/notesSlide" Target="/ppt/notesSlides/notesSlide12.xml" Id="R0924031bffeb482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6a193296a804de8" /><Relationship Type="http://schemas.openxmlformats.org/officeDocument/2006/relationships/notesSlide" Target="/ppt/notesSlides/notesSlide13.xml" Id="Rdcad2f6cb50f484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9ebff3d89324ef0" /><Relationship Type="http://schemas.openxmlformats.org/officeDocument/2006/relationships/notesSlide" Target="/ppt/notesSlides/notesSlide14.xml" Id="R442f7e1d3d3d4bdc"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Occupancy</c:v>
          </c:tx>
          <c:spPr>
            <a:solidFill xmlns:a="http://schemas.openxmlformats.org/drawingml/2006/main">
              <a:srgbClr val="2E5B3B"/>
            </a:solidFill>
          </c:spPr>
          <c:cat>
            <c:strRef>
              <c:f>'Chart Data'!$A$2:$A$8</c:f>
              <c:strCache>
                <c:ptCount val="7"/>
                <c:pt idx="0">
                  <c:v>Sen</c:v>
                </c:pt>
                <c:pt idx="1">
                  <c:v>Sel</c:v>
                </c:pt>
                <c:pt idx="2">
                  <c:v>Rab</c:v>
                </c:pt>
                <c:pt idx="3">
                  <c:v>Kam</c:v>
                </c:pt>
                <c:pt idx="4">
                  <c:v>Jum</c:v>
                </c:pt>
                <c:pt idx="5">
                  <c:v>Sab</c:v>
                </c:pt>
                <c:pt idx="6">
                  <c:v>Min</c:v>
                </c:pt>
              </c:strCache>
            </c:strRef>
          </c:cat>
          <c:val>
            <c:numRef>
              <c:f>'Chart Data'!$B$2:$B$8</c:f>
              <c:numCache>
                <c:formatCode>0"%"</c:formatCode>
                <c:ptCount val="7"/>
                <c:pt idx="0">
                  <c:v>5</c:v>
                </c:pt>
                <c:pt idx="1">
                  <c:v>5</c:v>
                </c:pt>
                <c:pt idx="2">
                  <c:v>5</c:v>
                </c:pt>
                <c:pt idx="3">
                  <c:v>5</c:v>
                </c:pt>
                <c:pt idx="4">
                  <c:v>30</c:v>
                </c:pt>
                <c:pt idx="5">
                  <c:v>100</c:v>
                </c:pt>
                <c:pt idx="6">
                  <c:v>25</c:v>
                </c:pt>
              </c:numCache>
            </c:numRef>
          </c:val>
        </c:ser>
        <c:dLbls>
          <c:txPr>
            <a:bodyPr xmlns:a="http://schemas.openxmlformats.org/drawingml/2006/main" anchorCtr="1"/>
            <a:lstStyle xmlns:a="http://schemas.openxmlformats.org/drawingml/2006/main"/>
            <a:p xmlns:a="http://schemas.openxmlformats.org/drawingml/2006/main">
              <a:pPr>
                <a:defRPr>
                  <a:latin typeface="Helvetica"/>
                  <a:ea typeface="Helvetica"/>
                  <a:cs typeface="Helvetica"/>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75">
                <a:solidFill>
                  <a:srgbClr val="666666"/>
                </a:solidFill>
                <a:latin typeface="Helvetica"/>
                <a:ea typeface="Helvetica"/>
                <a:cs typeface="Helvetica"/>
              </a:defRPr>
            </a:pPr>
          </a:p>
        </c:txPr>
        <c:crossAx val="48672768"/>
      </c:catAx>
      <c:valAx>
        <c:axId val="48672768"/>
        <c:scaling>
          <c:orientation val="minMax"/>
        </c:scaling>
        <c:delete val="0"/>
        <c:axPos val="l"/>
        <c:numFmt formatCode="0&quot;%&quot;" sourceLinked="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666666"/>
                </a:solidFill>
                <a:latin typeface="Helvetica"/>
                <a:ea typeface="Helvetica"/>
                <a:cs typeface="Helvetica"/>
              </a:defRPr>
            </a:pPr>
          </a:p>
        </c:txPr>
        <c:crossAx val="48650112"/>
        <c:crossBetween val="between"/>
      </c:valAx>
    </c:plotArea>
    <c:plotVisOnly val="1"/>
  </c:chart>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lineChart>
        <c:grouping val="standard"/>
        <c:ser>
          <c:idx val="0"/>
          <c:order val="0"/>
          <c:tx>
            <c:v>Current baseline</c:v>
          </c:tx>
          <c:spPr>
            <a:solidFill xmlns:a="http://schemas.openxmlformats.org/drawingml/2006/main">
              <a:srgbClr val="D18439"/>
            </a:solidFill>
          </c:spPr>
          <c:marker>
            <c:symbol val="none"/>
          </c:marker>
          <c:cat>
            <c:strRef>
              <c:f>'Chart Data'!$A$2:$A$11</c:f>
              <c:strCache>
                <c:ptCount val="10"/>
                <c:pt idx="0">
                  <c:v>Y1</c:v>
                </c:pt>
                <c:pt idx="1">
                  <c:v>Y2</c:v>
                </c:pt>
                <c:pt idx="2">
                  <c:v>Y3</c:v>
                </c:pt>
                <c:pt idx="3">
                  <c:v>Y4</c:v>
                </c:pt>
                <c:pt idx="4">
                  <c:v>Y5</c:v>
                </c:pt>
                <c:pt idx="5">
                  <c:v>Y6</c:v>
                </c:pt>
                <c:pt idx="6">
                  <c:v>Y7</c:v>
                </c:pt>
                <c:pt idx="7">
                  <c:v>Y8</c:v>
                </c:pt>
                <c:pt idx="8">
                  <c:v>Y9</c:v>
                </c:pt>
                <c:pt idx="9">
                  <c:v>Y10</c:v>
                </c:pt>
              </c:strCache>
            </c:strRef>
          </c:cat>
          <c:val>
            <c:numRef>
              <c:f>'Chart Data'!$B$2:$B$11</c:f>
              <c:numCache>
                <c:formatCode>0"%"</c:formatCode>
                <c:ptCount val="10"/>
                <c:pt idx="0">
                  <c:v>25</c:v>
                </c:pt>
                <c:pt idx="1">
                  <c:v>25</c:v>
                </c:pt>
                <c:pt idx="2">
                  <c:v>25</c:v>
                </c:pt>
                <c:pt idx="3">
                  <c:v>25</c:v>
                </c:pt>
                <c:pt idx="4">
                  <c:v>25</c:v>
                </c:pt>
                <c:pt idx="5">
                  <c:v>25</c:v>
                </c:pt>
                <c:pt idx="6">
                  <c:v>25</c:v>
                </c:pt>
                <c:pt idx="7">
                  <c:v>25</c:v>
                </c:pt>
                <c:pt idx="8">
                  <c:v>25</c:v>
                </c:pt>
                <c:pt idx="9">
                  <c:v>25</c:v>
                </c:pt>
              </c:numCache>
            </c:numRef>
          </c:val>
        </c:ser>
        <c:ser>
          <c:idx val="1"/>
          <c:order val="1"/>
          <c:tx>
            <c:v>Stage 1</c:v>
          </c:tx>
          <c:spPr>
            <a:solidFill xmlns:a="http://schemas.openxmlformats.org/drawingml/2006/main">
              <a:srgbClr val="2E5B3B"/>
            </a:solidFill>
          </c:spPr>
          <c:marker>
            <c:symbol val="none"/>
          </c:marker>
          <c:cat>
            <c:strRef>
              <c:f>'Chart Data'!$C$2:$C$11</c:f>
              <c:strCache>
                <c:ptCount val="10"/>
                <c:pt idx="0">
                  <c:v>Y1</c:v>
                </c:pt>
                <c:pt idx="1">
                  <c:v>Y2</c:v>
                </c:pt>
                <c:pt idx="2">
                  <c:v>Y3</c:v>
                </c:pt>
                <c:pt idx="3">
                  <c:v>Y4</c:v>
                </c:pt>
                <c:pt idx="4">
                  <c:v>Y5</c:v>
                </c:pt>
                <c:pt idx="5">
                  <c:v>Y6</c:v>
                </c:pt>
                <c:pt idx="6">
                  <c:v>Y7</c:v>
                </c:pt>
                <c:pt idx="7">
                  <c:v>Y8</c:v>
                </c:pt>
                <c:pt idx="8">
                  <c:v>Y9</c:v>
                </c:pt>
                <c:pt idx="9">
                  <c:v>Y10</c:v>
                </c:pt>
              </c:strCache>
            </c:strRef>
          </c:cat>
          <c:val>
            <c:numRef>
              <c:f>'Chart Data'!$D$2:$D$11</c:f>
              <c:numCache>
                <c:formatCode>0"%"</c:formatCode>
                <c:ptCount val="10"/>
                <c:pt idx="0">
                  <c:v>40.2</c:v>
                </c:pt>
                <c:pt idx="1">
                  <c:v>46.7</c:v>
                </c:pt>
                <c:pt idx="2">
                  <c:v>53.2</c:v>
                </c:pt>
                <c:pt idx="3">
                  <c:v>59.7</c:v>
                </c:pt>
                <c:pt idx="4">
                  <c:v>64.1</c:v>
                </c:pt>
                <c:pt idx="5">
                  <c:v>68.4</c:v>
                </c:pt>
                <c:pt idx="6">
                  <c:v>68.4</c:v>
                </c:pt>
                <c:pt idx="7">
                  <c:v>68.4</c:v>
                </c:pt>
                <c:pt idx="8">
                  <c:v>68.4</c:v>
                </c:pt>
                <c:pt idx="9">
                  <c:v>68.4</c:v>
                </c:pt>
              </c:numCache>
            </c:numRef>
          </c:val>
        </c:ser>
        <c:dLbls>
          <c:txPr>
            <a:bodyPr xmlns:a="http://schemas.openxmlformats.org/drawingml/2006/main" anchorCtr="1"/>
            <a:lstStyle xmlns:a="http://schemas.openxmlformats.org/drawingml/2006/main"/>
            <a:p xmlns:a="http://schemas.openxmlformats.org/drawingml/2006/main">
              <a:pPr>
                <a:defRPr>
                  <a:latin typeface="Helvetica"/>
                  <a:ea typeface="Helvetica"/>
                  <a:cs typeface="Helvetica"/>
                </a:defRPr>
              </a:pPr>
            </a:p>
          </c:txPr>
          <c:showLegendKey val="0"/>
          <c:showVal val="0"/>
          <c:showCatName val="0"/>
          <c:showSerName val="0"/>
          <c:showPercent val="0"/>
          <c:showBubbleSize val="0"/>
          <c:showLeaderLines val="0"/>
        </c:dLbls>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666666"/>
                </a:solidFill>
                <a:latin typeface="Helvetica"/>
                <a:ea typeface="Helvetica"/>
                <a:cs typeface="Helvetica"/>
              </a:defRPr>
            </a:pPr>
          </a:p>
        </c:txPr>
        <c:crossAx val="48672768"/>
      </c:catAx>
      <c:valAx>
        <c:axId val="48672768"/>
        <c:scaling>
          <c:orientation val="minMax"/>
        </c:scaling>
        <c:delete val="0"/>
        <c:axPos val="l"/>
        <c:numFmt formatCode="0&quot;%&quot;" sourceLinked="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666666"/>
                </a:solidFill>
                <a:latin typeface="Helvetica"/>
                <a:ea typeface="Helvetica"/>
                <a:cs typeface="Helvetica"/>
              </a:defRPr>
            </a:pPr>
          </a:p>
        </c:txPr>
        <c:crossAx val="48650112"/>
        <c:crossBetween val="between"/>
      </c:valAx>
    </c:plotArea>
    <c:legend>
      <c:legendPos val="b"/>
      <c:overlay val="0"/>
      <c:txPr>
        <a:bodyPr xmlns:a="http://schemas.openxmlformats.org/drawingml/2006/main" anchorCtr="1"/>
        <a:lstStyle xmlns:a="http://schemas.openxmlformats.org/drawingml/2006/main"/>
        <a:p xmlns:a="http://schemas.openxmlformats.org/drawingml/2006/main">
          <a:pPr>
            <a:defRPr>
              <a:latin typeface="Helvetica"/>
              <a:ea typeface="Helvetica"/>
              <a:cs typeface="Helvetica"/>
            </a:defRPr>
          </a:pPr>
        </a:p>
      </c:txPr>
    </c:legend>
    <c:plotVisOnly val="1"/>
  </c:chart>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Rp miliar</c:v>
          </c:tx>
          <c:spPr>
            <a:solidFill xmlns:a="http://schemas.openxmlformats.org/drawingml/2006/main">
              <a:srgbClr val="2E5B3B"/>
            </a:solidFill>
          </c:spPr>
          <c:cat>
            <c:strRef>
              <c:f>'Chart Data'!$A$2:$A$3</c:f>
              <c:strCache>
                <c:ptCount val="2"/>
                <c:pt idx="0">
                  <c:v>Kamar</c:v>
                </c:pt>
                <c:pt idx="1">
                  <c:v>Dinner hotel</c:v>
                </c:pt>
              </c:strCache>
            </c:strRef>
          </c:cat>
          <c:val>
            <c:numRef>
              <c:f>'Chart Data'!$B$2:$B$3</c:f>
              <c:numCache>
                <c:formatCode>0" bn"</c:formatCode>
                <c:ptCount val="2"/>
                <c:pt idx="0">
                  <c:v>55.1</c:v>
                </c:pt>
                <c:pt idx="1">
                  <c:v>13.8</c:v>
                </c:pt>
              </c:numCache>
            </c:numRef>
          </c:val>
        </c:ser>
        <c:dLbls>
          <c:txPr>
            <a:bodyPr xmlns:a="http://schemas.openxmlformats.org/drawingml/2006/main" anchorCtr="1"/>
            <a:lstStyle xmlns:a="http://schemas.openxmlformats.org/drawingml/2006/main"/>
            <a:p xmlns:a="http://schemas.openxmlformats.org/drawingml/2006/main">
              <a:pPr>
                <a:defRPr>
                  <a:latin typeface="Helvetica"/>
                  <a:ea typeface="Helvetica"/>
                  <a:cs typeface="Helvetica"/>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050">
                <a:solidFill>
                  <a:srgbClr val="666666"/>
                </a:solidFill>
                <a:latin typeface="Helvetica"/>
                <a:ea typeface="Helvetica"/>
                <a:cs typeface="Helvetica"/>
              </a:defRPr>
            </a:pPr>
          </a:p>
        </c:txPr>
        <c:crossAx val="48672768"/>
      </c:catAx>
      <c:valAx>
        <c:axId val="48672768"/>
        <c:scaling>
          <c:orientation val="minMax"/>
        </c:scaling>
        <c:delete val="0"/>
        <c:axPos val="l"/>
        <c:numFmt formatCode="0&quot; bn&quot;" sourceLinked="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666666"/>
                </a:solidFill>
                <a:latin typeface="Helvetica"/>
                <a:ea typeface="Helvetica"/>
                <a:cs typeface="Helvetica"/>
              </a:defRPr>
            </a:pPr>
          </a:p>
        </c:txPr>
        <c:crossAx val="48650112"/>
        <c:crossBetween val="between"/>
      </c:valAx>
    </c:plotArea>
    <c:plotVisOnly val="1"/>
  </c:chart>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Visitor revenue</c:v>
          </c:tx>
          <c:spPr>
            <a:solidFill xmlns:a="http://schemas.openxmlformats.org/drawingml/2006/main">
              <a:srgbClr val="2E5B3B"/>
            </a:solidFill>
          </c:spPr>
          <c:cat>
            <c:strRef>
              <c:f>'Chart Data'!$A$2:$A$7</c:f>
              <c:strCache>
                <c:ptCount val="6"/>
                <c:pt idx="0">
                  <c:v>Y1</c:v>
                </c:pt>
                <c:pt idx="1">
                  <c:v>Y2</c:v>
                </c:pt>
                <c:pt idx="2">
                  <c:v>Y3</c:v>
                </c:pt>
                <c:pt idx="3">
                  <c:v>Y4</c:v>
                </c:pt>
                <c:pt idx="4">
                  <c:v>Y5</c:v>
                </c:pt>
                <c:pt idx="5">
                  <c:v>Y6</c:v>
                </c:pt>
              </c:strCache>
            </c:strRef>
          </c:cat>
          <c:val>
            <c:numRef>
              <c:f>'Chart Data'!$B$2:$B$7</c:f>
              <c:numCache>
                <c:formatCode>0" bn"</c:formatCode>
                <c:ptCount val="6"/>
                <c:pt idx="0">
                  <c:v>13.6</c:v>
                </c:pt>
                <c:pt idx="1">
                  <c:v>19.2</c:v>
                </c:pt>
                <c:pt idx="2">
                  <c:v>25.2</c:v>
                </c:pt>
                <c:pt idx="3">
                  <c:v>31</c:v>
                </c:pt>
                <c:pt idx="4">
                  <c:v>35.8</c:v>
                </c:pt>
                <c:pt idx="5">
                  <c:v>39.5</c:v>
                </c:pt>
              </c:numCache>
            </c:numRef>
          </c:val>
        </c:ser>
        <c:ser>
          <c:idx val="1"/>
          <c:order val="1"/>
          <c:tx>
            <c:v>Product revenue</c:v>
          </c:tx>
          <c:spPr>
            <a:solidFill xmlns:a="http://schemas.openxmlformats.org/drawingml/2006/main">
              <a:srgbClr val="D18439"/>
            </a:solidFill>
          </c:spPr>
          <c:cat>
            <c:strRef>
              <c:f>'Chart Data'!$C$2:$C$7</c:f>
              <c:strCache>
                <c:ptCount val="6"/>
                <c:pt idx="0">
                  <c:v>Y1</c:v>
                </c:pt>
                <c:pt idx="1">
                  <c:v>Y2</c:v>
                </c:pt>
                <c:pt idx="2">
                  <c:v>Y3</c:v>
                </c:pt>
                <c:pt idx="3">
                  <c:v>Y4</c:v>
                </c:pt>
                <c:pt idx="4">
                  <c:v>Y5</c:v>
                </c:pt>
                <c:pt idx="5">
                  <c:v>Y6</c:v>
                </c:pt>
              </c:strCache>
            </c:strRef>
          </c:cat>
          <c:val>
            <c:numRef>
              <c:f>'Chart Data'!$D$2:$D$7</c:f>
              <c:numCache>
                <c:formatCode>0" bn"</c:formatCode>
                <c:ptCount val="6"/>
                <c:pt idx="0">
                  <c:v>6.1</c:v>
                </c:pt>
                <c:pt idx="1">
                  <c:v>8.1</c:v>
                </c:pt>
                <c:pt idx="2">
                  <c:v>10.5</c:v>
                </c:pt>
                <c:pt idx="3">
                  <c:v>12.8</c:v>
                </c:pt>
                <c:pt idx="4">
                  <c:v>13.8</c:v>
                </c:pt>
                <c:pt idx="5">
                  <c:v>14.5</c:v>
                </c:pt>
              </c:numCache>
            </c:numRef>
          </c:val>
        </c:ser>
        <c:dLbls>
          <c:txPr>
            <a:bodyPr xmlns:a="http://schemas.openxmlformats.org/drawingml/2006/main" anchorCtr="1"/>
            <a:lstStyle xmlns:a="http://schemas.openxmlformats.org/drawingml/2006/main"/>
            <a:p xmlns:a="http://schemas.openxmlformats.org/drawingml/2006/main">
              <a:pPr>
                <a:defRPr>
                  <a:latin typeface="Helvetica"/>
                  <a:ea typeface="Helvetica"/>
                  <a:cs typeface="Helvetica"/>
                </a:defRPr>
              </a:pPr>
            </a:p>
          </c:txPr>
          <c:showLegendKey val="0"/>
          <c:showVal val="0"/>
          <c:showCatName val="0"/>
          <c:showSerName val="0"/>
          <c:showPercent val="0"/>
          <c:showBubbleSize val="0"/>
          <c:showLeaderLines val="0"/>
        </c:dLbls>
        <c:overlap val="10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666666"/>
                </a:solidFill>
                <a:latin typeface="Helvetica"/>
                <a:ea typeface="Helvetica"/>
                <a:cs typeface="Helvetica"/>
              </a:defRPr>
            </a:pPr>
          </a:p>
        </c:txPr>
        <c:crossAx val="48672768"/>
      </c:catAx>
      <c:valAx>
        <c:axId val="48672768"/>
        <c:scaling>
          <c:orientation val="minMax"/>
        </c:scaling>
        <c:delete val="0"/>
        <c:axPos val="l"/>
        <c:numFmt formatCode="0&quot; bn&quot;" sourceLinked="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666666"/>
                </a:solidFill>
                <a:latin typeface="Helvetica"/>
                <a:ea typeface="Helvetica"/>
                <a:cs typeface="Helvetica"/>
              </a:defRPr>
            </a:pPr>
          </a:p>
        </c:txPr>
        <c:crossAx val="48650112"/>
        <c:crossBetween val="between"/>
      </c:valAx>
    </c:plotArea>
    <c:legend>
      <c:legendPos val="b"/>
      <c:overlay val="0"/>
      <c:txPr>
        <a:bodyPr xmlns:a="http://schemas.openxmlformats.org/drawingml/2006/main" anchorCtr="1"/>
        <a:lstStyle xmlns:a="http://schemas.openxmlformats.org/drawingml/2006/main"/>
        <a:p xmlns:a="http://schemas.openxmlformats.org/drawingml/2006/main">
          <a:pPr>
            <a:defRPr>
              <a:latin typeface="Helvetica"/>
              <a:ea typeface="Helvetica"/>
              <a:cs typeface="Helvetica"/>
            </a:defRPr>
          </a:pPr>
        </a:p>
      </c:txPr>
    </c:legend>
    <c:plotVisOnly val="1"/>
  </c:chart>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lineChart>
        <c:grouping val="standard"/>
        <c:ser>
          <c:idx val="0"/>
          <c:order val="0"/>
          <c:tx>
            <c:v>DSCR</c:v>
          </c:tx>
          <c:spPr>
            <a:solidFill xmlns:a="http://schemas.openxmlformats.org/drawingml/2006/main">
              <a:srgbClr val="2E5B3B"/>
            </a:solidFill>
          </c:spPr>
          <c:marker>
            <c:symbol val="none"/>
          </c:marker>
          <c:cat>
            <c:strRef>
              <c:f>'Chart Data'!$A$2:$A$11</c:f>
              <c:strCache>
                <c:ptCount val="10"/>
                <c:pt idx="0">
                  <c:v>Y1</c:v>
                </c:pt>
                <c:pt idx="1">
                  <c:v>Y2</c:v>
                </c:pt>
                <c:pt idx="2">
                  <c:v>Y3</c:v>
                </c:pt>
                <c:pt idx="3">
                  <c:v>Y4</c:v>
                </c:pt>
                <c:pt idx="4">
                  <c:v>Y5</c:v>
                </c:pt>
                <c:pt idx="5">
                  <c:v>Y6</c:v>
                </c:pt>
                <c:pt idx="6">
                  <c:v>Y7</c:v>
                </c:pt>
                <c:pt idx="7">
                  <c:v>Y8</c:v>
                </c:pt>
                <c:pt idx="8">
                  <c:v>Y9</c:v>
                </c:pt>
                <c:pt idx="9">
                  <c:v>Y10</c:v>
                </c:pt>
              </c:strCache>
            </c:strRef>
          </c:cat>
          <c:val>
            <c:numRef>
              <c:f>'Chart Data'!$B$2:$B$11</c:f>
              <c:numCache>
                <c:formatCode>0.0"x"</c:formatCode>
                <c:ptCount val="10"/>
                <c:pt idx="0">
                  <c:v>0.34</c:v>
                </c:pt>
                <c:pt idx="1">
                  <c:v>1.7</c:v>
                </c:pt>
                <c:pt idx="2">
                  <c:v>1.4</c:v>
                </c:pt>
                <c:pt idx="3">
                  <c:v>2.51</c:v>
                </c:pt>
                <c:pt idx="4">
                  <c:v>2.81</c:v>
                </c:pt>
                <c:pt idx="5">
                  <c:v>3.4</c:v>
                </c:pt>
                <c:pt idx="6">
                  <c:v>3.81</c:v>
                </c:pt>
                <c:pt idx="7">
                  <c:v>4.27</c:v>
                </c:pt>
                <c:pt idx="8">
                  <c:v>4.82</c:v>
                </c:pt>
                <c:pt idx="9">
                  <c:v>5.48</c:v>
                </c:pt>
              </c:numCache>
            </c:numRef>
          </c:val>
        </c:ser>
        <c:ser>
          <c:idx val="1"/>
          <c:order val="1"/>
          <c:tx>
            <c:v>Screening threshold</c:v>
          </c:tx>
          <c:spPr>
            <a:solidFill xmlns:a="http://schemas.openxmlformats.org/drawingml/2006/main">
              <a:srgbClr val="D18439"/>
            </a:solidFill>
          </c:spPr>
          <c:marker>
            <c:symbol val="none"/>
          </c:marker>
          <c:cat>
            <c:strRef>
              <c:f>'Chart Data'!$C$2:$C$11</c:f>
              <c:strCache>
                <c:ptCount val="10"/>
                <c:pt idx="0">
                  <c:v>Y1</c:v>
                </c:pt>
                <c:pt idx="1">
                  <c:v>Y2</c:v>
                </c:pt>
                <c:pt idx="2">
                  <c:v>Y3</c:v>
                </c:pt>
                <c:pt idx="3">
                  <c:v>Y4</c:v>
                </c:pt>
                <c:pt idx="4">
                  <c:v>Y5</c:v>
                </c:pt>
                <c:pt idx="5">
                  <c:v>Y6</c:v>
                </c:pt>
                <c:pt idx="6">
                  <c:v>Y7</c:v>
                </c:pt>
                <c:pt idx="7">
                  <c:v>Y8</c:v>
                </c:pt>
                <c:pt idx="8">
                  <c:v>Y9</c:v>
                </c:pt>
                <c:pt idx="9">
                  <c:v>Y10</c:v>
                </c:pt>
              </c:strCache>
            </c:strRef>
          </c:cat>
          <c:val>
            <c:numRef>
              <c:f>'Chart Data'!$D$2:$D$11</c:f>
              <c:numCache>
                <c:formatCode>0.0"x"</c:formatCode>
                <c:ptCount val="10"/>
                <c:pt idx="0">
                  <c:v>1.3</c:v>
                </c:pt>
                <c:pt idx="1">
                  <c:v>1.3</c:v>
                </c:pt>
                <c:pt idx="2">
                  <c:v>1.3</c:v>
                </c:pt>
                <c:pt idx="3">
                  <c:v>1.3</c:v>
                </c:pt>
                <c:pt idx="4">
                  <c:v>1.3</c:v>
                </c:pt>
                <c:pt idx="5">
                  <c:v>1.3</c:v>
                </c:pt>
                <c:pt idx="6">
                  <c:v>1.3</c:v>
                </c:pt>
                <c:pt idx="7">
                  <c:v>1.3</c:v>
                </c:pt>
                <c:pt idx="8">
                  <c:v>1.3</c:v>
                </c:pt>
                <c:pt idx="9">
                  <c:v>1.3</c:v>
                </c:pt>
              </c:numCache>
            </c:numRef>
          </c:val>
        </c:ser>
        <c:dLbls>
          <c:txPr>
            <a:bodyPr xmlns:a="http://schemas.openxmlformats.org/drawingml/2006/main" anchorCtr="1"/>
            <a:lstStyle xmlns:a="http://schemas.openxmlformats.org/drawingml/2006/main"/>
            <a:p xmlns:a="http://schemas.openxmlformats.org/drawingml/2006/main">
              <a:pPr>
                <a:defRPr>
                  <a:latin typeface="Helvetica"/>
                  <a:ea typeface="Helvetica"/>
                  <a:cs typeface="Helvetica"/>
                </a:defRPr>
              </a:pPr>
            </a:p>
          </c:txPr>
          <c:showLegendKey val="0"/>
          <c:showVal val="0"/>
          <c:showCatName val="0"/>
          <c:showSerName val="0"/>
          <c:showPercent val="0"/>
          <c:showBubbleSize val="0"/>
          <c:showLeaderLines val="0"/>
        </c:dLbls>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666666"/>
                </a:solidFill>
                <a:latin typeface="Helvetica"/>
                <a:ea typeface="Helvetica"/>
                <a:cs typeface="Helvetica"/>
              </a:defRPr>
            </a:pPr>
          </a:p>
        </c:txPr>
        <c:crossAx val="48672768"/>
      </c:catAx>
      <c:valAx>
        <c:axId val="48672768"/>
        <c:scaling>
          <c:orientation val="minMax"/>
        </c:scaling>
        <c:delete val="0"/>
        <c:axPos val="l"/>
        <c:numFmt formatCode="0.0&quot;x&quot;" sourceLinked="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666666"/>
                </a:solidFill>
                <a:latin typeface="Helvetica"/>
                <a:ea typeface="Helvetica"/>
                <a:cs typeface="Helvetica"/>
              </a:defRPr>
            </a:pPr>
          </a:p>
        </c:txPr>
        <c:crossAx val="48650112"/>
        <c:crossBetween val="between"/>
      </c:valAx>
    </c:plotArea>
    <c:legend>
      <c:legendPos val="b"/>
      <c:overlay val="0"/>
      <c:txPr>
        <a:bodyPr xmlns:a="http://schemas.openxmlformats.org/drawingml/2006/main" anchorCtr="1"/>
        <a:lstStyle xmlns:a="http://schemas.openxmlformats.org/drawingml/2006/main"/>
        <a:p xmlns:a="http://schemas.openxmlformats.org/drawingml/2006/main">
          <a:pPr>
            <a:defRPr>
              <a:latin typeface="Helvetica"/>
              <a:ea typeface="Helvetica"/>
              <a:cs typeface="Helvetica"/>
            </a:defRPr>
          </a:pPr>
        </a:p>
      </c:txPr>
    </c:legend>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4271A"/>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06252f912e364ac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4BEFF69-2857-4BC4-84F1-E0EEF25C554A}"/>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5EE5433-5DB2-4234-8734-E3158B744896}"/>
              </a:ext>
            </a:extLst>
          </p:cNvPr>
          <p:cNvSpPr>
            <a:spLocks xmlns:a="http://schemas.openxmlformats.org/drawingml/2006/main" noGrp="1"/>
          </p:cNvSpPr>
          <p:nvPr/>
        </p:nvSpPr>
        <p:spPr>
          <a:xfrm xmlns:a="http://schemas.openxmlformats.org/drawingml/2006/main">
            <a:off x="0" y="0"/>
            <a:ext cx="7239000" cy="6858000"/>
          </a:xfrm>
          <a:prstGeom xmlns:a="http://schemas.openxmlformats.org/drawingml/2006/main" prst="rect">
            <a:avLst/>
          </a:prstGeom>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52F70D5-AC21-49A8-99E7-B1C92E2AD66B}"/>
              </a:ext>
            </a:extLst>
          </p:cNvPr>
          <p:cNvSpPr>
            <a:spLocks xmlns:a="http://schemas.openxmlformats.org/drawingml/2006/main" noGrp="1"/>
          </p:cNvSpPr>
          <p:nvPr/>
        </p:nvSpPr>
        <p:spPr>
          <a:xfrm xmlns:a="http://schemas.openxmlformats.org/drawingml/2006/main">
            <a:off x="666750" y="68580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5714"/>
          </a:bodyPr>
          <a:lstStyle xmlns:a="http://schemas.openxmlformats.org/drawingml/2006/main"/>
          <a:p xmlns:a="http://schemas.openxmlformats.org/drawingml/2006/main">
            <a:pPr>
              <a:defRPr sz="1050" b="1">
                <a:solidFill>
                  <a:srgbClr val="F0BC78"/>
                </a:solidFill>
                <a:latin typeface="Helvetica"/>
                <a:ea typeface="Helvetica"/>
                <a:cs typeface="Helvetica"/>
              </a:defRPr>
            </a:pPr>
            <a:r>
              <a:rPr sz="1050" b="1">
                <a:solidFill>
                  <a:srgbClr val="F0BC78"/>
                </a:solidFill>
                <a:latin typeface="Helvetica"/>
                <a:ea typeface="Helvetica"/>
                <a:cs typeface="Helvetica"/>
              </a:rPr>
              <a:t>PROPOSAL INVESTASI  |  STAGE 1</a:t>
            </a:r>
          </a:p>
        </p:txBody>
      </p:sp>
      <p:sp>
        <p:nvSpPr>
          <p:cNvPr id="5" name="">
            <a:extLst xmlns:a="http://schemas.openxmlformats.org/drawingml/2006/main">
              <a:ext uri="{FF2B5EF4-FFF2-40B4-BE49-F238E27FC236}">
                <a16:creationId xmlns:a16="http://schemas.microsoft.com/office/drawing/2014/main" id="{86764749-7F70-468C-B4D7-1C9248727686}"/>
              </a:ext>
            </a:extLst>
          </p:cNvPr>
          <p:cNvSpPr>
            <a:spLocks xmlns:a="http://schemas.openxmlformats.org/drawingml/2006/main" noGrp="1"/>
          </p:cNvSpPr>
          <p:nvPr/>
        </p:nvSpPr>
        <p:spPr>
          <a:xfrm xmlns:a="http://schemas.openxmlformats.org/drawingml/2006/main">
            <a:off x="666750" y="1162050"/>
            <a:ext cx="61912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9625"/>
          </a:bodyPr>
          <a:lstStyle xmlns:a="http://schemas.openxmlformats.org/drawingml/2006/main"/>
          <a:p xmlns:a="http://schemas.openxmlformats.org/drawingml/2006/main">
            <a:pPr>
              <a:defRPr sz="4050" b="1">
                <a:solidFill>
                  <a:srgbClr val="FFFFFF"/>
                </a:solidFill>
                <a:latin typeface="Helvetica"/>
                <a:ea typeface="Helvetica"/>
                <a:cs typeface="Helvetica"/>
              </a:defRPr>
            </a:pPr>
            <a:r>
              <a:rPr sz="4050" b="1">
                <a:solidFill>
                  <a:srgbClr val="FFFFFF"/>
                </a:solidFill>
                <a:latin typeface="Helvetica"/>
                <a:ea typeface="Helvetica"/>
                <a:cs typeface="Helvetica"/>
              </a:rPr>
              <a:t>Tanjung Lesung</a:t>
            </a:r>
          </a:p>
          <a:p xmlns:a="http://schemas.openxmlformats.org/drawingml/2006/main">
            <a:pPr>
              <a:defRPr sz="4050" b="1">
                <a:solidFill>
                  <a:srgbClr val="FFFFFF"/>
                </a:solidFill>
                <a:latin typeface="Helvetica"/>
                <a:ea typeface="Helvetica"/>
                <a:cs typeface="Helvetica"/>
              </a:defRPr>
            </a:pPr>
            <a:r>
              <a:rPr sz="4050" b="1">
                <a:solidFill>
                  <a:srgbClr val="FFFFFF"/>
                </a:solidFill>
                <a:latin typeface="Helvetica"/>
                <a:ea typeface="Helvetica"/>
                <a:cs typeface="Helvetica"/>
              </a:rPr>
              <a:t>Agro-Education Tourism</a:t>
            </a:r>
          </a:p>
        </p:txBody>
      </p:sp>
      <p:sp>
        <p:nvSpPr>
          <p:cNvPr id="6" name="">
            <a:extLst xmlns:a="http://schemas.openxmlformats.org/drawingml/2006/main">
              <a:ext uri="{FF2B5EF4-FFF2-40B4-BE49-F238E27FC236}">
                <a16:creationId xmlns:a16="http://schemas.microsoft.com/office/drawing/2014/main" id="{02B4ED66-AD1F-4EFF-9B2E-67089BBFD835}"/>
              </a:ext>
            </a:extLst>
          </p:cNvPr>
          <p:cNvSpPr>
            <a:spLocks xmlns:a="http://schemas.openxmlformats.org/drawingml/2006/main" noGrp="1"/>
          </p:cNvSpPr>
          <p:nvPr/>
        </p:nvSpPr>
        <p:spPr>
          <a:xfrm xmlns:a="http://schemas.openxmlformats.org/drawingml/2006/main">
            <a:off x="704850" y="3067050"/>
            <a:ext cx="5524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6777"/>
          </a:bodyPr>
          <a:lstStyle xmlns:a="http://schemas.openxmlformats.org/drawingml/2006/main"/>
          <a:p xmlns:a="http://schemas.openxmlformats.org/drawingml/2006/main">
            <a:pPr>
              <a:defRPr sz="1800" b="0">
                <a:solidFill>
                  <a:srgbClr val="E4EADD"/>
                </a:solidFill>
                <a:latin typeface="Helvetica"/>
                <a:ea typeface="Helvetica"/>
                <a:cs typeface="Helvetica"/>
              </a:defRPr>
            </a:pPr>
            <a:r>
              <a:rPr sz="1800" b="0">
                <a:solidFill>
                  <a:srgbClr val="E4EADD"/>
                </a:solidFill>
                <a:latin typeface="Helvetica"/>
                <a:ea typeface="Helvetica"/>
                <a:cs typeface="Helvetica"/>
              </a:rPr>
              <a:t>Program 5 hari 4 malam yang mengisi weekday sambil membangun bisnis produktif di luar garis pantai</a:t>
            </a:r>
          </a:p>
        </p:txBody>
      </p:sp>
      <p:sp>
        <p:nvSpPr>
          <p:cNvPr id="7" name="">
            <a:extLst xmlns:a="http://schemas.openxmlformats.org/drawingml/2006/main">
              <a:ext uri="{FF2B5EF4-FFF2-40B4-BE49-F238E27FC236}">
                <a16:creationId xmlns:a16="http://schemas.microsoft.com/office/drawing/2014/main" id="{D2F3760D-B542-40E4-B298-763AA9E3B606}"/>
              </a:ext>
            </a:extLst>
          </p:cNvPr>
          <p:cNvSpPr>
            <a:spLocks xmlns:a="http://schemas.openxmlformats.org/drawingml/2006/main" noGrp="1"/>
          </p:cNvSpPr>
          <p:nvPr/>
        </p:nvSpPr>
        <p:spPr>
          <a:xfrm xmlns:a="http://schemas.openxmlformats.org/drawingml/2006/main">
            <a:off x="704850" y="4333875"/>
            <a:ext cx="1714500" cy="0"/>
          </a:xfrm>
          <a:prstGeom xmlns:a="http://schemas.openxmlformats.org/drawingml/2006/main" prst="line">
            <a:avLst/>
          </a:prstGeom>
          <a:noFill xmlns:a="http://schemas.openxmlformats.org/drawingml/2006/main"/>
          <a:ln xmlns:a="http://schemas.openxmlformats.org/drawingml/2006/main" w="47625">
            <a:solidFill>
              <a:srgbClr val="D18439"/>
            </a:solidFill>
          </a:ln>
        </p:spPr>
      </p:sp>
      <p:sp>
        <p:nvSpPr>
          <p:cNvPr id="8" name="">
            <a:extLst xmlns:a="http://schemas.openxmlformats.org/drawingml/2006/main">
              <a:ext uri="{FF2B5EF4-FFF2-40B4-BE49-F238E27FC236}">
                <a16:creationId xmlns:a16="http://schemas.microsoft.com/office/drawing/2014/main" id="{345C3646-090A-447B-BCCD-54427F9845B2}"/>
              </a:ext>
            </a:extLst>
          </p:cNvPr>
          <p:cNvSpPr>
            <a:spLocks xmlns:a="http://schemas.openxmlformats.org/drawingml/2006/main" noGrp="1"/>
          </p:cNvSpPr>
          <p:nvPr/>
        </p:nvSpPr>
        <p:spPr>
          <a:xfrm xmlns:a="http://schemas.openxmlformats.org/drawingml/2006/main">
            <a:off x="704850" y="4591050"/>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D4DFD5"/>
                </a:solidFill>
                <a:latin typeface="Helvetica"/>
                <a:ea typeface="Helvetica"/>
                <a:cs typeface="Helvetica"/>
              </a:defRPr>
            </a:pPr>
            <a:r>
              <a:rPr sz="1275" b="0">
                <a:solidFill>
                  <a:srgbClr val="D4DFD5"/>
                </a:solidFill>
                <a:latin typeface="Helvetica"/>
                <a:ea typeface="Helvetica"/>
                <a:cs typeface="Helvetica"/>
              </a:rPr>
              <a:t>Investment screening case</a:t>
            </a:r>
          </a:p>
          <a:p xmlns:a="http://schemas.openxmlformats.org/drawingml/2006/main">
            <a:pPr>
              <a:defRPr sz="1275" b="0">
                <a:solidFill>
                  <a:srgbClr val="D4DFD5"/>
                </a:solidFill>
                <a:latin typeface="Helvetica"/>
                <a:ea typeface="Helvetica"/>
                <a:cs typeface="Helvetica"/>
              </a:defRPr>
            </a:pPr>
            <a:r>
              <a:rPr sz="1275" b="0">
                <a:solidFill>
                  <a:srgbClr val="D4DFD5"/>
                </a:solidFill>
                <a:latin typeface="Helvetica"/>
                <a:ea typeface="Helvetica"/>
                <a:cs typeface="Helvetica"/>
              </a:rPr>
              <a:t>September 2026</a:t>
            </a:r>
          </a:p>
        </p:txBody>
      </p:sp>
    </p:spTree>
    <p:extLst>
      <p:ext uri="{BB962C8B-B14F-4D97-AF65-F5344CB8AC3E}">
        <p14:creationId xmlns:p14="http://schemas.microsoft.com/office/powerpoint/2010/main" val="1742603375"/>
      </p:ext>
    </p:extLst>
  </p:cSld>
</p:sld>
</file>

<file path=ppt/slides/slide2.xml><?xml version="1.0" encoding="utf-8"?>
<p:sld xmlns:p="http://schemas.openxmlformats.org/presentationml/2006/main">
  <p:cSld>
    <p:bg>
      <p:bgPr>
        <a:solidFill xmlns:a="http://schemas.openxmlformats.org/drawingml/2006/main">
          <a:srgbClr val="F5F1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2DDD40F-737A-48DC-8A79-32F800E19C9F}"/>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MASALAH SAAT INI</a:t>
            </a:r>
          </a:p>
        </p:txBody>
      </p:sp>
      <p:sp>
        <p:nvSpPr>
          <p:cNvPr id="2" name="">
            <a:extLst xmlns:a="http://schemas.openxmlformats.org/drawingml/2006/main">
              <a:ext uri="{FF2B5EF4-FFF2-40B4-BE49-F238E27FC236}">
                <a16:creationId xmlns:a16="http://schemas.microsoft.com/office/drawing/2014/main" id="{F71DC426-E95A-48BF-9B87-2707E22FC821}"/>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17324D"/>
                </a:solidFill>
                <a:latin typeface="Helvetica"/>
                <a:ea typeface="Helvetica"/>
                <a:cs typeface="Helvetica"/>
              </a:defRPr>
            </a:pPr>
            <a:r>
              <a:rPr sz="2700" b="1">
                <a:solidFill>
                  <a:srgbClr val="17324D"/>
                </a:solidFill>
                <a:latin typeface="Helvetica"/>
                <a:ea typeface="Helvetica"/>
                <a:cs typeface="Helvetica"/>
              </a:rPr>
              <a:t>Kamar penuh pada Sabtu, lemah sepanjang weekdays</a:t>
            </a:r>
          </a:p>
        </p:txBody>
      </p:sp>
      <p:sp>
        <p:nvSpPr>
          <p:cNvPr id="3" name="">
            <a:extLst xmlns:a="http://schemas.openxmlformats.org/drawingml/2006/main">
              <a:ext uri="{FF2B5EF4-FFF2-40B4-BE49-F238E27FC236}">
                <a16:creationId xmlns:a16="http://schemas.microsoft.com/office/drawing/2014/main" id="{3138F96B-B4EE-43BC-9F29-4ECD76B5FE10}"/>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 name="">
            <a:extLst xmlns:a="http://schemas.openxmlformats.org/drawingml/2006/main">
              <a:ext uri="{FF2B5EF4-FFF2-40B4-BE49-F238E27FC236}">
                <a16:creationId xmlns:a16="http://schemas.microsoft.com/office/drawing/2014/main" id="{E8249880-E658-40F3-9027-0F984C962D03}"/>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667269"/>
                </a:solidFill>
                <a:latin typeface="Helvetica"/>
                <a:ea typeface="Helvetica"/>
                <a:cs typeface="Helvetica"/>
              </a:defRPr>
            </a:pPr>
            <a:r>
              <a:rPr sz="975" b="1">
                <a:solidFill>
                  <a:srgbClr val="667269"/>
                </a:solidFill>
                <a:latin typeface="Helvetica"/>
                <a:ea typeface="Helvetica"/>
                <a:cs typeface="Helvetica"/>
              </a:rPr>
              <a:t>02</a:t>
            </a:r>
          </a:p>
        </p:txBody>
      </p:sp>
      <p:sp>
        <p:nvSpPr>
          <p:cNvPr id="5" name="">
            <a:extLst xmlns:a="http://schemas.openxmlformats.org/drawingml/2006/main">
              <a:ext uri="{FF2B5EF4-FFF2-40B4-BE49-F238E27FC236}">
                <a16:creationId xmlns:a16="http://schemas.microsoft.com/office/drawing/2014/main" id="{C9FDBF83-DDD3-461E-B7A4-A2A4F326C1B3}"/>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667269"/>
                </a:solidFill>
                <a:latin typeface="Helvetica"/>
                <a:ea typeface="Helvetica"/>
                <a:cs typeface="Helvetica"/>
              </a:defRPr>
            </a:pPr>
            <a:r>
              <a:rPr sz="825" b="1">
                <a:solidFill>
                  <a:srgbClr val="667269"/>
                </a:solidFill>
                <a:latin typeface="Helvetica"/>
                <a:ea typeface="Helvetica"/>
                <a:cs typeface="Helvetica"/>
              </a:rPr>
              <a:t>TANJUNG LESUNG  |  STAGE 1</a:t>
            </a:r>
          </a:p>
        </p:txBody>
      </p:sp>
      <p:sp>
        <p:nvSpPr>
          <p:cNvPr id="6" name="">
            <a:extLst xmlns:a="http://schemas.openxmlformats.org/drawingml/2006/main">
              <a:ext uri="{FF2B5EF4-FFF2-40B4-BE49-F238E27FC236}">
                <a16:creationId xmlns:a16="http://schemas.microsoft.com/office/drawing/2014/main" id="{8AC956DA-7392-4F27-AD0A-9F97F2FA98B9}"/>
              </a:ext>
            </a:extLst>
          </p:cNvPr>
          <p:cNvSpPr>
            <a:spLocks xmlns:a="http://schemas.openxmlformats.org/drawingml/2006/main" noGrp="1"/>
          </p:cNvSpPr>
          <p:nvPr/>
        </p:nvSpPr>
        <p:spPr>
          <a:xfrm xmlns:a="http://schemas.openxmlformats.org/drawingml/2006/main">
            <a:off x="628650" y="1466850"/>
            <a:ext cx="4000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5185"/>
          </a:bodyPr>
          <a:lstStyle xmlns:a="http://schemas.openxmlformats.org/drawingml/2006/main"/>
          <a:p xmlns:a="http://schemas.openxmlformats.org/drawingml/2006/main">
            <a:pPr>
              <a:defRPr sz="1350" b="1">
                <a:solidFill>
                  <a:srgbClr val="253329"/>
                </a:solidFill>
                <a:latin typeface="Helvetica"/>
                <a:ea typeface="Helvetica"/>
                <a:cs typeface="Helvetica"/>
              </a:defRPr>
            </a:pPr>
            <a:r>
              <a:rPr sz="1350" b="1">
                <a:solidFill>
                  <a:srgbClr val="253329"/>
                </a:solidFill>
                <a:latin typeface="Helvetica"/>
                <a:ea typeface="Helvetica"/>
                <a:cs typeface="Helvetica"/>
              </a:rPr>
              <a:t>Pola okupansi asumsi manajemen</a:t>
            </a:r>
          </a:p>
        </p:txBody>
      </p:sp>
      <p:graphicFrame>
        <p:nvGraphicFramePr>
          <p:cNvPr id="19" name="Chart"/>
          <p:cNvGraphicFramePr/>
          <p:nvPr/>
        </p:nvGraphicFramePr>
        <p:xfrm>
          <a:off xmlns:a="http://schemas.openxmlformats.org/drawingml/2006/main" x="571500" y="1809750"/>
          <a:ext xmlns:a="http://schemas.openxmlformats.org/drawingml/2006/main" cx="6762750" cy="3714750"/>
        </p:xfrm>
        <a:graphic xmlns:a="http://schemas.openxmlformats.org/drawingml/2006/main">
          <a:graphicData uri="http://schemas.openxmlformats.org/drawingml/2006/chart">
            <c:chart xmlns:r="http://schemas.openxmlformats.org/officeDocument/2006/relationships" xmlns:c="http://schemas.openxmlformats.org/drawingml/2006/chart" r:id="R1f96fe8ec09c45b6"/>
          </a:graphicData>
        </a:graphic>
      </p:graphicFrame>
      <p:sp>
        <p:nvSpPr>
          <p:cNvPr id="8" name="">
            <a:extLst xmlns:a="http://schemas.openxmlformats.org/drawingml/2006/main">
              <a:ext uri="{FF2B5EF4-FFF2-40B4-BE49-F238E27FC236}">
                <a16:creationId xmlns:a16="http://schemas.microsoft.com/office/drawing/2014/main" id="{F42FA0D2-E610-4CD5-B72C-3EFA1EC18663}"/>
              </a:ext>
            </a:extLst>
          </p:cNvPr>
          <p:cNvSpPr>
            <a:spLocks xmlns:a="http://schemas.openxmlformats.org/drawingml/2006/main" noGrp="1"/>
          </p:cNvSpPr>
          <p:nvPr/>
        </p:nvSpPr>
        <p:spPr>
          <a:xfrm xmlns:a="http://schemas.openxmlformats.org/drawingml/2006/main">
            <a:off x="8096250" y="1809750"/>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D18439"/>
                </a:solidFill>
                <a:latin typeface="Helvetica"/>
                <a:ea typeface="Helvetica"/>
                <a:cs typeface="Helvetica"/>
              </a:defRPr>
            </a:pPr>
            <a:r>
              <a:rPr sz="3000" b="1">
                <a:solidFill>
                  <a:srgbClr val="D18439"/>
                </a:solidFill>
                <a:latin typeface="Helvetica"/>
                <a:ea typeface="Helvetica"/>
                <a:cs typeface="Helvetica"/>
              </a:rPr>
              <a:t>25%</a:t>
            </a:r>
          </a:p>
        </p:txBody>
      </p:sp>
      <p:sp>
        <p:nvSpPr>
          <p:cNvPr id="9" name="">
            <a:extLst xmlns:a="http://schemas.openxmlformats.org/drawingml/2006/main">
              <a:ext uri="{FF2B5EF4-FFF2-40B4-BE49-F238E27FC236}">
                <a16:creationId xmlns:a16="http://schemas.microsoft.com/office/drawing/2014/main" id="{BBC3ECA9-A44E-4D80-8E51-1AEA79C444A8}"/>
              </a:ext>
            </a:extLst>
          </p:cNvPr>
          <p:cNvSpPr>
            <a:spLocks xmlns:a="http://schemas.openxmlformats.org/drawingml/2006/main" noGrp="1"/>
          </p:cNvSpPr>
          <p:nvPr/>
        </p:nvSpPr>
        <p:spPr>
          <a:xfrm xmlns:a="http://schemas.openxmlformats.org/drawingml/2006/main">
            <a:off x="8096250" y="2324100"/>
            <a:ext cx="285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occupancy rata-rata model</a:t>
            </a:r>
          </a:p>
        </p:txBody>
      </p:sp>
      <p:sp>
        <p:nvSpPr>
          <p:cNvPr id="10" name="">
            <a:extLst xmlns:a="http://schemas.openxmlformats.org/drawingml/2006/main">
              <a:ext uri="{FF2B5EF4-FFF2-40B4-BE49-F238E27FC236}">
                <a16:creationId xmlns:a16="http://schemas.microsoft.com/office/drawing/2014/main" id="{01CCC17F-6546-42A0-B0E5-408E015F10E7}"/>
              </a:ext>
            </a:extLst>
          </p:cNvPr>
          <p:cNvSpPr>
            <a:spLocks xmlns:a="http://schemas.openxmlformats.org/drawingml/2006/main" noGrp="1"/>
          </p:cNvSpPr>
          <p:nvPr/>
        </p:nvSpPr>
        <p:spPr>
          <a:xfrm xmlns:a="http://schemas.openxmlformats.org/drawingml/2006/main">
            <a:off x="8096250" y="2952750"/>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B75347"/>
                </a:solidFill>
                <a:latin typeface="Helvetica"/>
                <a:ea typeface="Helvetica"/>
                <a:cs typeface="Helvetica"/>
              </a:defRPr>
            </a:pPr>
            <a:r>
              <a:rPr sz="3000" b="1">
                <a:solidFill>
                  <a:srgbClr val="B75347"/>
                </a:solidFill>
                <a:latin typeface="Helvetica"/>
                <a:ea typeface="Helvetica"/>
                <a:cs typeface="Helvetica"/>
              </a:rPr>
              <a:t>5%</a:t>
            </a:r>
          </a:p>
        </p:txBody>
      </p:sp>
      <p:sp>
        <p:nvSpPr>
          <p:cNvPr id="11" name="">
            <a:extLst xmlns:a="http://schemas.openxmlformats.org/drawingml/2006/main">
              <a:ext uri="{FF2B5EF4-FFF2-40B4-BE49-F238E27FC236}">
                <a16:creationId xmlns:a16="http://schemas.microsoft.com/office/drawing/2014/main" id="{42AFFE1D-C404-4D20-9CC8-78C2370A03C1}"/>
              </a:ext>
            </a:extLst>
          </p:cNvPr>
          <p:cNvSpPr>
            <a:spLocks xmlns:a="http://schemas.openxmlformats.org/drawingml/2006/main" noGrp="1"/>
          </p:cNvSpPr>
          <p:nvPr/>
        </p:nvSpPr>
        <p:spPr>
          <a:xfrm xmlns:a="http://schemas.openxmlformats.org/drawingml/2006/main">
            <a:off x="8096250" y="3467100"/>
            <a:ext cx="285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occupancy Senin sampai Kamis</a:t>
            </a:r>
          </a:p>
        </p:txBody>
      </p:sp>
      <p:sp>
        <p:nvSpPr>
          <p:cNvPr id="12" name="">
            <a:extLst xmlns:a="http://schemas.openxmlformats.org/drawingml/2006/main">
              <a:ext uri="{FF2B5EF4-FFF2-40B4-BE49-F238E27FC236}">
                <a16:creationId xmlns:a16="http://schemas.microsoft.com/office/drawing/2014/main" id="{A584D387-72B5-47D4-81C4-70ED18176D79}"/>
              </a:ext>
            </a:extLst>
          </p:cNvPr>
          <p:cNvSpPr>
            <a:spLocks xmlns:a="http://schemas.openxmlformats.org/drawingml/2006/main" noGrp="1"/>
          </p:cNvSpPr>
          <p:nvPr/>
        </p:nvSpPr>
        <p:spPr>
          <a:xfrm xmlns:a="http://schemas.openxmlformats.org/drawingml/2006/main">
            <a:off x="8096250" y="4191000"/>
            <a:ext cx="304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0">
                <a:solidFill>
                  <a:srgbClr val="253329"/>
                </a:solidFill>
                <a:latin typeface="Helvetica"/>
                <a:ea typeface="Helvetica"/>
                <a:cs typeface="Helvetica"/>
              </a:defRPr>
            </a:pPr>
            <a:r>
              <a:rPr sz="1350" b="0">
                <a:solidFill>
                  <a:srgbClr val="253329"/>
                </a:solidFill>
                <a:latin typeface="Helvetica"/>
                <a:ea typeface="Helvetica"/>
                <a:cs typeface="Helvetica"/>
              </a:rPr>
              <a:t>BPS Pandeglang mencatat TPK hotel bintang 23,18% pada Juni 2026. Angka itu mendukung baseline 25% sebagai titik awal yang masuk akal.</a:t>
            </a:r>
          </a:p>
        </p:txBody>
      </p:sp>
    </p:spTree>
    <p:extLst>
      <p:ext uri="{BB962C8B-B14F-4D97-AF65-F5344CB8AC3E}">
        <p14:creationId xmlns:p14="http://schemas.microsoft.com/office/powerpoint/2010/main" val="1791197596"/>
      </p:ext>
    </p:extLst>
  </p:cSld>
</p:sld>
</file>

<file path=ppt/slides/slide3.xml><?xml version="1.0" encoding="utf-8"?>
<p:sld xmlns:p="http://schemas.openxmlformats.org/presentationml/2006/main">
  <p:cSld>
    <p:bg>
      <p:bgPr>
        <a:solidFill xmlns:a="http://schemas.openxmlformats.org/drawingml/2006/main">
          <a:srgbClr val="14271A"/>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7652751-D8EC-4632-80E2-89636168FC72}"/>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E8BC7C"/>
                </a:solidFill>
                <a:latin typeface="Helvetica"/>
                <a:ea typeface="Helvetica"/>
                <a:cs typeface="Helvetica"/>
              </a:defRPr>
            </a:pPr>
            <a:r>
              <a:rPr sz="1050" b="1">
                <a:solidFill>
                  <a:srgbClr val="E8BC7C"/>
                </a:solidFill>
                <a:latin typeface="Helvetica"/>
                <a:ea typeface="Helvetica"/>
                <a:cs typeface="Helvetica"/>
              </a:rPr>
              <a:t>MODEL BISNIS</a:t>
            </a:r>
          </a:p>
        </p:txBody>
      </p:sp>
      <p:sp>
        <p:nvSpPr>
          <p:cNvPr id="2" name="">
            <a:extLst xmlns:a="http://schemas.openxmlformats.org/drawingml/2006/main">
              <a:ext uri="{FF2B5EF4-FFF2-40B4-BE49-F238E27FC236}">
                <a16:creationId xmlns:a16="http://schemas.microsoft.com/office/drawing/2014/main" id="{A621004F-9AF7-4D85-9E8F-00078B62AB0D}"/>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FFFFFF"/>
                </a:solidFill>
                <a:latin typeface="Helvetica"/>
                <a:ea typeface="Helvetica"/>
                <a:cs typeface="Helvetica"/>
              </a:defRPr>
            </a:pPr>
            <a:r>
              <a:rPr sz="2700" b="1">
                <a:solidFill>
                  <a:srgbClr val="FFFFFF"/>
                </a:solidFill>
                <a:latin typeface="Helvetica"/>
                <a:ea typeface="Helvetica"/>
                <a:cs typeface="Helvetica"/>
              </a:rPr>
              <a:t>Dua pasar menjaga operator tetap hidup</a:t>
            </a:r>
          </a:p>
        </p:txBody>
      </p:sp>
      <p:sp>
        <p:nvSpPr>
          <p:cNvPr id="3" name="">
            <a:extLst xmlns:a="http://schemas.openxmlformats.org/drawingml/2006/main">
              <a:ext uri="{FF2B5EF4-FFF2-40B4-BE49-F238E27FC236}">
                <a16:creationId xmlns:a16="http://schemas.microsoft.com/office/drawing/2014/main" id="{D62FAAE0-0017-4865-BFB6-9C75A42D6802}"/>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35543D"/>
            </a:solidFill>
          </a:ln>
        </p:spPr>
      </p:sp>
      <p:sp>
        <p:nvSpPr>
          <p:cNvPr id="4" name="">
            <a:extLst xmlns:a="http://schemas.openxmlformats.org/drawingml/2006/main">
              <a:ext uri="{FF2B5EF4-FFF2-40B4-BE49-F238E27FC236}">
                <a16:creationId xmlns:a16="http://schemas.microsoft.com/office/drawing/2014/main" id="{B815B6EA-10ED-4BC0-B011-A74E8DDFFAB0}"/>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93A99A"/>
                </a:solidFill>
                <a:latin typeface="Helvetica"/>
                <a:ea typeface="Helvetica"/>
                <a:cs typeface="Helvetica"/>
              </a:defRPr>
            </a:pPr>
            <a:r>
              <a:rPr sz="975" b="1">
                <a:solidFill>
                  <a:srgbClr val="93A99A"/>
                </a:solidFill>
                <a:latin typeface="Helvetica"/>
                <a:ea typeface="Helvetica"/>
                <a:cs typeface="Helvetica"/>
              </a:rPr>
              <a:t>03</a:t>
            </a:r>
          </a:p>
        </p:txBody>
      </p:sp>
      <p:sp>
        <p:nvSpPr>
          <p:cNvPr id="5" name="">
            <a:extLst xmlns:a="http://schemas.openxmlformats.org/drawingml/2006/main">
              <a:ext uri="{FF2B5EF4-FFF2-40B4-BE49-F238E27FC236}">
                <a16:creationId xmlns:a16="http://schemas.microsoft.com/office/drawing/2014/main" id="{A151BE46-83E2-4345-A285-1B55EC7CF1A9}"/>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93A99A"/>
                </a:solidFill>
                <a:latin typeface="Helvetica"/>
                <a:ea typeface="Helvetica"/>
                <a:cs typeface="Helvetica"/>
              </a:defRPr>
            </a:pPr>
            <a:r>
              <a:rPr sz="825" b="1">
                <a:solidFill>
                  <a:srgbClr val="93A99A"/>
                </a:solidFill>
                <a:latin typeface="Helvetica"/>
                <a:ea typeface="Helvetica"/>
                <a:cs typeface="Helvetica"/>
              </a:rPr>
              <a:t>TANJUNG LESUNG  |  STAGE 1</a:t>
            </a:r>
          </a:p>
        </p:txBody>
      </p:sp>
      <p:sp>
        <p:nvSpPr>
          <p:cNvPr id="6" name="">
            <a:extLst xmlns:a="http://schemas.openxmlformats.org/drawingml/2006/main">
              <a:ext uri="{FF2B5EF4-FFF2-40B4-BE49-F238E27FC236}">
                <a16:creationId xmlns:a16="http://schemas.microsoft.com/office/drawing/2014/main" id="{381FF706-C4D1-400D-80AF-700CBFB1240F}"/>
              </a:ext>
            </a:extLst>
          </p:cNvPr>
          <p:cNvSpPr>
            <a:spLocks xmlns:a="http://schemas.openxmlformats.org/drawingml/2006/main" noGrp="1"/>
          </p:cNvSpPr>
          <p:nvPr/>
        </p:nvSpPr>
        <p:spPr>
          <a:xfrm xmlns:a="http://schemas.openxmlformats.org/drawingml/2006/main">
            <a:off x="762000" y="161925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125" b="1">
                <a:solidFill>
                  <a:srgbClr val="E8BC7C"/>
                </a:solidFill>
                <a:latin typeface="Helvetica"/>
                <a:ea typeface="Helvetica"/>
                <a:cs typeface="Helvetica"/>
              </a:defRPr>
            </a:pPr>
            <a:r>
              <a:rPr sz="1125" b="1">
                <a:solidFill>
                  <a:srgbClr val="E8BC7C"/>
                </a:solidFill>
                <a:latin typeface="Helvetica"/>
                <a:ea typeface="Helvetica"/>
                <a:cs typeface="Helvetica"/>
              </a:rPr>
              <a:t>WEEKDAYS</a:t>
            </a:r>
          </a:p>
        </p:txBody>
      </p:sp>
      <p:sp>
        <p:nvSpPr>
          <p:cNvPr id="7" name="">
            <a:extLst xmlns:a="http://schemas.openxmlformats.org/drawingml/2006/main">
              <a:ext uri="{FF2B5EF4-FFF2-40B4-BE49-F238E27FC236}">
                <a16:creationId xmlns:a16="http://schemas.microsoft.com/office/drawing/2014/main" id="{CB1E916D-EAA7-4DBE-BCED-DBA67B810FF5}"/>
              </a:ext>
            </a:extLst>
          </p:cNvPr>
          <p:cNvSpPr>
            <a:spLocks xmlns:a="http://schemas.openxmlformats.org/drawingml/2006/main" noGrp="1"/>
          </p:cNvSpPr>
          <p:nvPr/>
        </p:nvSpPr>
        <p:spPr>
          <a:xfrm xmlns:a="http://schemas.openxmlformats.org/drawingml/2006/main">
            <a:off x="762000" y="1981200"/>
            <a:ext cx="4381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250" b="1">
                <a:solidFill>
                  <a:srgbClr val="FFFFFF"/>
                </a:solidFill>
                <a:latin typeface="Helvetica"/>
                <a:ea typeface="Helvetica"/>
                <a:cs typeface="Helvetica"/>
              </a:defRPr>
            </a:pPr>
            <a:r>
              <a:rPr sz="2250" b="1">
                <a:solidFill>
                  <a:srgbClr val="FFFFFF"/>
                </a:solidFill>
                <a:latin typeface="Helvetica"/>
                <a:ea typeface="Helvetica"/>
                <a:cs typeface="Helvetica"/>
              </a:rPr>
              <a:t>Produk dijual keluar kawasan</a:t>
            </a:r>
          </a:p>
        </p:txBody>
      </p:sp>
      <p:sp>
        <p:nvSpPr>
          <p:cNvPr id="8" name="">
            <a:extLst xmlns:a="http://schemas.openxmlformats.org/drawingml/2006/main">
              <a:ext uri="{FF2B5EF4-FFF2-40B4-BE49-F238E27FC236}">
                <a16:creationId xmlns:a16="http://schemas.microsoft.com/office/drawing/2014/main" id="{952B2B62-86EB-41B0-B67E-1EE5B6774C8C}"/>
              </a:ext>
            </a:extLst>
          </p:cNvPr>
          <p:cNvSpPr>
            <a:spLocks xmlns:a="http://schemas.openxmlformats.org/drawingml/2006/main" noGrp="1"/>
          </p:cNvSpPr>
          <p:nvPr/>
        </p:nvSpPr>
        <p:spPr>
          <a:xfrm xmlns:a="http://schemas.openxmlformats.org/drawingml/2006/main">
            <a:off x="762000" y="2667000"/>
            <a:ext cx="4286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00" b="0">
                <a:solidFill>
                  <a:srgbClr val="D4DFD5"/>
                </a:solidFill>
                <a:latin typeface="Helvetica"/>
                <a:ea typeface="Helvetica"/>
                <a:cs typeface="Helvetica"/>
              </a:defRPr>
            </a:pPr>
            <a:r>
              <a:rPr sz="1500" b="0">
                <a:solidFill>
                  <a:srgbClr val="D4DFD5"/>
                </a:solidFill>
                <a:latin typeface="Helvetica"/>
                <a:ea typeface="Helvetica"/>
                <a:cs typeface="Helvetica"/>
              </a:rPr>
              <a:t>Alpukat, madu, kopi, batik, dan gerabah memiliki pasar di Jakarta. Penjualan produk memberi arus kas ketika kunjungan sepi.</a:t>
            </a:r>
          </a:p>
        </p:txBody>
      </p:sp>
      <p:sp>
        <p:nvSpPr>
          <p:cNvPr id="9" name="">
            <a:extLst xmlns:a="http://schemas.openxmlformats.org/drawingml/2006/main">
              <a:ext uri="{FF2B5EF4-FFF2-40B4-BE49-F238E27FC236}">
                <a16:creationId xmlns:a16="http://schemas.microsoft.com/office/drawing/2014/main" id="{99B2570B-4272-48D9-BE33-2E65354EC2E6}"/>
              </a:ext>
            </a:extLst>
          </p:cNvPr>
          <p:cNvSpPr>
            <a:spLocks xmlns:a="http://schemas.openxmlformats.org/drawingml/2006/main" noGrp="1"/>
          </p:cNvSpPr>
          <p:nvPr/>
        </p:nvSpPr>
        <p:spPr>
          <a:xfrm xmlns:a="http://schemas.openxmlformats.org/drawingml/2006/main">
            <a:off x="762000" y="4095750"/>
            <a:ext cx="4000500" cy="0"/>
          </a:xfrm>
          <a:prstGeom xmlns:a="http://schemas.openxmlformats.org/drawingml/2006/main" prst="line">
            <a:avLst/>
          </a:prstGeom>
          <a:noFill xmlns:a="http://schemas.openxmlformats.org/drawingml/2006/main"/>
          <a:ln xmlns:a="http://schemas.openxmlformats.org/drawingml/2006/main" w="19050">
            <a:solidFill>
              <a:srgbClr val="35543D"/>
            </a:solidFill>
          </a:ln>
        </p:spPr>
      </p:sp>
      <p:sp>
        <p:nvSpPr>
          <p:cNvPr id="10" name="">
            <a:extLst xmlns:a="http://schemas.openxmlformats.org/drawingml/2006/main">
              <a:ext uri="{FF2B5EF4-FFF2-40B4-BE49-F238E27FC236}">
                <a16:creationId xmlns:a16="http://schemas.microsoft.com/office/drawing/2014/main" id="{472AB99A-EC41-45F9-97FB-32A7A1DF4135}"/>
              </a:ext>
            </a:extLst>
          </p:cNvPr>
          <p:cNvSpPr>
            <a:spLocks xmlns:a="http://schemas.openxmlformats.org/drawingml/2006/main" noGrp="1"/>
          </p:cNvSpPr>
          <p:nvPr/>
        </p:nvSpPr>
        <p:spPr>
          <a:xfrm xmlns:a="http://schemas.openxmlformats.org/drawingml/2006/main">
            <a:off x="6858000" y="1619250"/>
            <a:ext cx="342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125" b="1">
                <a:solidFill>
                  <a:srgbClr val="E8BC7C"/>
                </a:solidFill>
                <a:latin typeface="Helvetica"/>
                <a:ea typeface="Helvetica"/>
                <a:cs typeface="Helvetica"/>
              </a:defRPr>
            </a:pPr>
            <a:r>
              <a:rPr sz="1125" b="1">
                <a:solidFill>
                  <a:srgbClr val="E8BC7C"/>
                </a:solidFill>
                <a:latin typeface="Helvetica"/>
                <a:ea typeface="Helvetica"/>
                <a:cs typeface="Helvetica"/>
              </a:rPr>
              <a:t>WEEKEND + PROGRAM</a:t>
            </a:r>
          </a:p>
        </p:txBody>
      </p:sp>
      <p:sp>
        <p:nvSpPr>
          <p:cNvPr id="11" name="">
            <a:extLst xmlns:a="http://schemas.openxmlformats.org/drawingml/2006/main">
              <a:ext uri="{FF2B5EF4-FFF2-40B4-BE49-F238E27FC236}">
                <a16:creationId xmlns:a16="http://schemas.microsoft.com/office/drawing/2014/main" id="{4094EC29-4ACD-460A-8EF8-82512F97C64D}"/>
              </a:ext>
            </a:extLst>
          </p:cNvPr>
          <p:cNvSpPr>
            <a:spLocks xmlns:a="http://schemas.openxmlformats.org/drawingml/2006/main" noGrp="1"/>
          </p:cNvSpPr>
          <p:nvPr/>
        </p:nvSpPr>
        <p:spPr>
          <a:xfrm xmlns:a="http://schemas.openxmlformats.org/drawingml/2006/main">
            <a:off x="6858000" y="1981200"/>
            <a:ext cx="4476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8702"/>
          </a:bodyPr>
          <a:lstStyle xmlns:a="http://schemas.openxmlformats.org/drawingml/2006/main"/>
          <a:p xmlns:a="http://schemas.openxmlformats.org/drawingml/2006/main">
            <a:pPr>
              <a:defRPr sz="2250" b="1">
                <a:solidFill>
                  <a:srgbClr val="FFFFFF"/>
                </a:solidFill>
                <a:latin typeface="Helvetica"/>
                <a:ea typeface="Helvetica"/>
                <a:cs typeface="Helvetica"/>
              </a:defRPr>
            </a:pPr>
            <a:r>
              <a:rPr sz="2250" b="1">
                <a:solidFill>
                  <a:srgbClr val="FFFFFF"/>
                </a:solidFill>
                <a:latin typeface="Helvetica"/>
                <a:ea typeface="Helvetica"/>
                <a:cs typeface="Helvetica"/>
              </a:rPr>
              <a:t>Proses produksi menjadi wisata</a:t>
            </a:r>
          </a:p>
        </p:txBody>
      </p:sp>
      <p:sp>
        <p:nvSpPr>
          <p:cNvPr id="12" name="">
            <a:extLst xmlns:a="http://schemas.openxmlformats.org/drawingml/2006/main">
              <a:ext uri="{FF2B5EF4-FFF2-40B4-BE49-F238E27FC236}">
                <a16:creationId xmlns:a16="http://schemas.microsoft.com/office/drawing/2014/main" id="{58D7308D-2250-451C-9C0F-896913FAADB2}"/>
              </a:ext>
            </a:extLst>
          </p:cNvPr>
          <p:cNvSpPr>
            <a:spLocks xmlns:a="http://schemas.openxmlformats.org/drawingml/2006/main" noGrp="1"/>
          </p:cNvSpPr>
          <p:nvPr/>
        </p:nvSpPr>
        <p:spPr>
          <a:xfrm xmlns:a="http://schemas.openxmlformats.org/drawingml/2006/main">
            <a:off x="6858000" y="2667000"/>
            <a:ext cx="4286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00" b="0">
                <a:solidFill>
                  <a:srgbClr val="D4DFD5"/>
                </a:solidFill>
                <a:latin typeface="Helvetica"/>
                <a:ea typeface="Helvetica"/>
                <a:cs typeface="Helvetica"/>
              </a:defRPr>
            </a:pPr>
            <a:r>
              <a:rPr sz="1500" b="0">
                <a:solidFill>
                  <a:srgbClr val="D4DFD5"/>
                </a:solidFill>
                <a:latin typeface="Helvetica"/>
                <a:ea typeface="Helvetica"/>
                <a:cs typeface="Helvetica"/>
              </a:rPr>
              <a:t>Kelas setengah hari, makan siang tematik, retail, dan paket 5D4N menambah margin sekaligus menciptakan room nights.</a:t>
            </a:r>
          </a:p>
        </p:txBody>
      </p:sp>
      <p:sp>
        <p:nvSpPr>
          <p:cNvPr id="13" name="">
            <a:extLst xmlns:a="http://schemas.openxmlformats.org/drawingml/2006/main">
              <a:ext uri="{FF2B5EF4-FFF2-40B4-BE49-F238E27FC236}">
                <a16:creationId xmlns:a16="http://schemas.microsoft.com/office/drawing/2014/main" id="{E881A24F-D0A7-490A-8058-00F24974E9D6}"/>
              </a:ext>
            </a:extLst>
          </p:cNvPr>
          <p:cNvSpPr>
            <a:spLocks xmlns:a="http://schemas.openxmlformats.org/drawingml/2006/main" noGrp="1"/>
          </p:cNvSpPr>
          <p:nvPr/>
        </p:nvSpPr>
        <p:spPr>
          <a:xfrm xmlns:a="http://schemas.openxmlformats.org/drawingml/2006/main">
            <a:off x="6858000" y="4095750"/>
            <a:ext cx="4000500" cy="0"/>
          </a:xfrm>
          <a:prstGeom xmlns:a="http://schemas.openxmlformats.org/drawingml/2006/main" prst="line">
            <a:avLst/>
          </a:prstGeom>
          <a:noFill xmlns:a="http://schemas.openxmlformats.org/drawingml/2006/main"/>
          <a:ln xmlns:a="http://schemas.openxmlformats.org/drawingml/2006/main" w="19050">
            <a:solidFill>
              <a:srgbClr val="35543D"/>
            </a:solidFill>
          </a:ln>
        </p:spPr>
      </p:sp>
      <p:sp>
        <p:nvSpPr>
          <p:cNvPr id="14" name="">
            <a:extLst xmlns:a="http://schemas.openxmlformats.org/drawingml/2006/main">
              <a:ext uri="{FF2B5EF4-FFF2-40B4-BE49-F238E27FC236}">
                <a16:creationId xmlns:a16="http://schemas.microsoft.com/office/drawing/2014/main" id="{590F299E-E1A6-4B8B-B81C-C679AC59C6AA}"/>
              </a:ext>
            </a:extLst>
          </p:cNvPr>
          <p:cNvSpPr>
            <a:spLocks xmlns:a="http://schemas.openxmlformats.org/drawingml/2006/main" noGrp="1"/>
          </p:cNvSpPr>
          <p:nvPr/>
        </p:nvSpPr>
        <p:spPr>
          <a:xfrm xmlns:a="http://schemas.openxmlformats.org/drawingml/2006/main">
            <a:off x="1905000" y="4857750"/>
            <a:ext cx="8382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1">
                <a:solidFill>
                  <a:srgbClr val="FFFFFF"/>
                </a:solidFill>
                <a:latin typeface="Helvetica"/>
                <a:ea typeface="Helvetica"/>
                <a:cs typeface="Helvetica"/>
              </a:defRPr>
            </a:pPr>
            <a:r>
              <a:rPr sz="1950" b="1">
                <a:solidFill>
                  <a:srgbClr val="FFFFFF"/>
                </a:solidFill>
                <a:latin typeface="Helvetica"/>
                <a:ea typeface="Helvetica"/>
                <a:cs typeface="Helvetica"/>
              </a:rPr>
              <a:t>Produk mengurangi ketergantungan pada tamu. Program edukasi mengubah produksi menjadi alasan untuk menginap.</a:t>
            </a:r>
          </a:p>
        </p:txBody>
      </p:sp>
    </p:spTree>
    <p:extLst>
      <p:ext uri="{BB962C8B-B14F-4D97-AF65-F5344CB8AC3E}">
        <p14:creationId xmlns:p14="http://schemas.microsoft.com/office/powerpoint/2010/main" val="189475084"/>
      </p:ext>
    </p:extLst>
  </p:cSld>
</p:sld>
</file>

<file path=ppt/slides/slide4.xml><?xml version="1.0" encoding="utf-8"?>
<p:sld xmlns:p="http://schemas.openxmlformats.org/presentationml/2006/main">
  <p:cSld>
    <p:bg>
      <p:bgPr>
        <a:solidFill xmlns:a="http://schemas.openxmlformats.org/drawingml/2006/main">
          <a:srgbClr val="F5F1E7"/>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CEE49431-C4FD-4806-93CA-6BED85E3F507}"/>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DESAIN PRODUK</a:t>
            </a:r>
          </a:p>
        </p:txBody>
      </p:sp>
      <p:sp>
        <p:nvSpPr>
          <p:cNvPr id="2" name="">
            <a:extLst xmlns:a="http://schemas.openxmlformats.org/drawingml/2006/main">
              <a:ext uri="{FF2B5EF4-FFF2-40B4-BE49-F238E27FC236}">
                <a16:creationId xmlns:a16="http://schemas.microsoft.com/office/drawing/2014/main" id="{D7D34B40-8A3D-430A-A182-78BD5300F8E9}"/>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17324D"/>
                </a:solidFill>
                <a:latin typeface="Helvetica"/>
                <a:ea typeface="Helvetica"/>
                <a:cs typeface="Helvetica"/>
              </a:defRPr>
            </a:pPr>
            <a:r>
              <a:rPr sz="2700" b="1">
                <a:solidFill>
                  <a:srgbClr val="17324D"/>
                </a:solidFill>
                <a:latin typeface="Helvetica"/>
                <a:ea typeface="Helvetica"/>
                <a:cs typeface="Helvetica"/>
              </a:rPr>
              <a:t>Itinerary 5 hari 4 malam</a:t>
            </a:r>
          </a:p>
        </p:txBody>
      </p:sp>
      <p:sp>
        <p:nvSpPr>
          <p:cNvPr id="3" name="">
            <a:extLst xmlns:a="http://schemas.openxmlformats.org/drawingml/2006/main">
              <a:ext uri="{FF2B5EF4-FFF2-40B4-BE49-F238E27FC236}">
                <a16:creationId xmlns:a16="http://schemas.microsoft.com/office/drawing/2014/main" id="{C6E434A2-1B94-4D7E-B53E-2D9A38677FB9}"/>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 name="">
            <a:extLst xmlns:a="http://schemas.openxmlformats.org/drawingml/2006/main">
              <a:ext uri="{FF2B5EF4-FFF2-40B4-BE49-F238E27FC236}">
                <a16:creationId xmlns:a16="http://schemas.microsoft.com/office/drawing/2014/main" id="{1AC308C0-4E19-490B-B39F-E63BE61B2720}"/>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667269"/>
                </a:solidFill>
                <a:latin typeface="Helvetica"/>
                <a:ea typeface="Helvetica"/>
                <a:cs typeface="Helvetica"/>
              </a:defRPr>
            </a:pPr>
            <a:r>
              <a:rPr sz="975" b="1">
                <a:solidFill>
                  <a:srgbClr val="667269"/>
                </a:solidFill>
                <a:latin typeface="Helvetica"/>
                <a:ea typeface="Helvetica"/>
                <a:cs typeface="Helvetica"/>
              </a:rPr>
              <a:t>04</a:t>
            </a:r>
          </a:p>
        </p:txBody>
      </p:sp>
      <p:sp>
        <p:nvSpPr>
          <p:cNvPr id="5" name="">
            <a:extLst xmlns:a="http://schemas.openxmlformats.org/drawingml/2006/main">
              <a:ext uri="{FF2B5EF4-FFF2-40B4-BE49-F238E27FC236}">
                <a16:creationId xmlns:a16="http://schemas.microsoft.com/office/drawing/2014/main" id="{67340C94-C28F-405E-B691-5FE4A99CD7C2}"/>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667269"/>
                </a:solidFill>
                <a:latin typeface="Helvetica"/>
                <a:ea typeface="Helvetica"/>
                <a:cs typeface="Helvetica"/>
              </a:defRPr>
            </a:pPr>
            <a:r>
              <a:rPr sz="825" b="1">
                <a:solidFill>
                  <a:srgbClr val="667269"/>
                </a:solidFill>
                <a:latin typeface="Helvetica"/>
                <a:ea typeface="Helvetica"/>
                <a:cs typeface="Helvetica"/>
              </a:rPr>
              <a:t>TANJUNG LESUNG  |  STAGE 1</a:t>
            </a:r>
          </a:p>
        </p:txBody>
      </p:sp>
      <p:sp>
        <p:nvSpPr>
          <p:cNvPr id="6" name="">
            <a:extLst xmlns:a="http://schemas.openxmlformats.org/drawingml/2006/main">
              <a:ext uri="{FF2B5EF4-FFF2-40B4-BE49-F238E27FC236}">
                <a16:creationId xmlns:a16="http://schemas.microsoft.com/office/drawing/2014/main" id="{396EC2A5-8524-4E2F-A46B-3F5A7CA910EA}"/>
              </a:ext>
            </a:extLst>
          </p:cNvPr>
          <p:cNvSpPr>
            <a:spLocks xmlns:a="http://schemas.openxmlformats.org/drawingml/2006/main" noGrp="1"/>
          </p:cNvSpPr>
          <p:nvPr/>
        </p:nvSpPr>
        <p:spPr>
          <a:xfrm xmlns:a="http://schemas.openxmlformats.org/drawingml/2006/main">
            <a:off x="609600" y="18097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550" b="1">
                <a:solidFill>
                  <a:srgbClr val="D18439"/>
                </a:solidFill>
                <a:latin typeface="Helvetica"/>
                <a:ea typeface="Helvetica"/>
                <a:cs typeface="Helvetica"/>
              </a:defRPr>
            </a:pPr>
            <a:r>
              <a:rPr sz="2550" b="1">
                <a:solidFill>
                  <a:srgbClr val="D18439"/>
                </a:solidFill>
                <a:latin typeface="Helvetica"/>
                <a:ea typeface="Helvetica"/>
                <a:cs typeface="Helvetica"/>
              </a:rPr>
              <a:t>1</a:t>
            </a:r>
          </a:p>
        </p:txBody>
      </p:sp>
      <p:sp>
        <p:nvSpPr>
          <p:cNvPr id="7" name="">
            <a:extLst xmlns:a="http://schemas.openxmlformats.org/drawingml/2006/main">
              <a:ext uri="{FF2B5EF4-FFF2-40B4-BE49-F238E27FC236}">
                <a16:creationId xmlns:a16="http://schemas.microsoft.com/office/drawing/2014/main" id="{E8D6C807-22B3-4A39-BD7D-AE662939E876}"/>
              </a:ext>
            </a:extLst>
          </p:cNvPr>
          <p:cNvSpPr>
            <a:spLocks xmlns:a="http://schemas.openxmlformats.org/drawingml/2006/main" noGrp="1"/>
          </p:cNvSpPr>
          <p:nvPr/>
        </p:nvSpPr>
        <p:spPr>
          <a:xfrm xmlns:a="http://schemas.openxmlformats.org/drawingml/2006/main">
            <a:off x="609600" y="2476500"/>
            <a:ext cx="1809750" cy="0"/>
          </a:xfrm>
          <a:prstGeom xmlns:a="http://schemas.openxmlformats.org/drawingml/2006/main" prst="line">
            <a:avLst/>
          </a:prstGeom>
          <a:noFill xmlns:a="http://schemas.openxmlformats.org/drawingml/2006/main"/>
          <a:ln xmlns:a="http://schemas.openxmlformats.org/drawingml/2006/main" w="47625">
            <a:solidFill>
              <a:srgbClr val="E7D8BE"/>
            </a:solidFill>
          </a:ln>
        </p:spPr>
      </p:sp>
      <p:sp>
        <p:nvSpPr>
          <p:cNvPr id="8" name="">
            <a:extLst xmlns:a="http://schemas.openxmlformats.org/drawingml/2006/main">
              <a:ext uri="{FF2B5EF4-FFF2-40B4-BE49-F238E27FC236}">
                <a16:creationId xmlns:a16="http://schemas.microsoft.com/office/drawing/2014/main" id="{E8256B5D-73F4-4D0C-A939-898331014937}"/>
              </a:ext>
            </a:extLst>
          </p:cNvPr>
          <p:cNvSpPr>
            <a:spLocks xmlns:a="http://schemas.openxmlformats.org/drawingml/2006/main" noGrp="1"/>
          </p:cNvSpPr>
          <p:nvPr/>
        </p:nvSpPr>
        <p:spPr>
          <a:xfrm xmlns:a="http://schemas.openxmlformats.org/drawingml/2006/main">
            <a:off x="609600" y="2743200"/>
            <a:ext cx="185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1">
                <a:solidFill>
                  <a:srgbClr val="17324D"/>
                </a:solidFill>
                <a:latin typeface="Helvetica"/>
                <a:ea typeface="Helvetica"/>
                <a:cs typeface="Helvetica"/>
              </a:defRPr>
            </a:pPr>
            <a:r>
              <a:rPr sz="1725" b="1">
                <a:solidFill>
                  <a:srgbClr val="17324D"/>
                </a:solidFill>
                <a:latin typeface="Helvetica"/>
                <a:ea typeface="Helvetica"/>
                <a:cs typeface="Helvetica"/>
              </a:rPr>
              <a:t>Arrival</a:t>
            </a:r>
          </a:p>
        </p:txBody>
      </p:sp>
      <p:sp>
        <p:nvSpPr>
          <p:cNvPr id="9" name="">
            <a:extLst xmlns:a="http://schemas.openxmlformats.org/drawingml/2006/main">
              <a:ext uri="{FF2B5EF4-FFF2-40B4-BE49-F238E27FC236}">
                <a16:creationId xmlns:a16="http://schemas.microsoft.com/office/drawing/2014/main" id="{754E94CE-BA04-421A-899A-A6BDE9D4147F}"/>
              </a:ext>
            </a:extLst>
          </p:cNvPr>
          <p:cNvSpPr>
            <a:spLocks xmlns:a="http://schemas.openxmlformats.org/drawingml/2006/main" noGrp="1"/>
          </p:cNvSpPr>
          <p:nvPr/>
        </p:nvSpPr>
        <p:spPr>
          <a:xfrm xmlns:a="http://schemas.openxmlformats.org/drawingml/2006/main">
            <a:off x="609600" y="3409950"/>
            <a:ext cx="1809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667269"/>
                </a:solidFill>
                <a:latin typeface="Helvetica"/>
                <a:ea typeface="Helvetica"/>
                <a:cs typeface="Helvetica"/>
              </a:defRPr>
            </a:pPr>
            <a:r>
              <a:rPr sz="1275" b="0">
                <a:solidFill>
                  <a:srgbClr val="667269"/>
                </a:solidFill>
                <a:latin typeface="Helvetica"/>
                <a:ea typeface="Helvetica"/>
                <a:cs typeface="Helvetica"/>
              </a:rPr>
              <a:t>Check-in, orientasi, sunset</a:t>
            </a:r>
          </a:p>
        </p:txBody>
      </p:sp>
      <p:sp>
        <p:nvSpPr>
          <p:cNvPr id="10" name="">
            <a:extLst xmlns:a="http://schemas.openxmlformats.org/drawingml/2006/main">
              <a:ext uri="{FF2B5EF4-FFF2-40B4-BE49-F238E27FC236}">
                <a16:creationId xmlns:a16="http://schemas.microsoft.com/office/drawing/2014/main" id="{5F669103-E389-4087-BF2B-008F44F57153}"/>
              </a:ext>
            </a:extLst>
          </p:cNvPr>
          <p:cNvSpPr>
            <a:spLocks xmlns:a="http://schemas.openxmlformats.org/drawingml/2006/main" noGrp="1"/>
          </p:cNvSpPr>
          <p:nvPr/>
        </p:nvSpPr>
        <p:spPr>
          <a:xfrm xmlns:a="http://schemas.openxmlformats.org/drawingml/2006/main">
            <a:off x="2876550" y="18097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550" b="1">
                <a:solidFill>
                  <a:srgbClr val="2E5B3B"/>
                </a:solidFill>
                <a:latin typeface="Helvetica"/>
                <a:ea typeface="Helvetica"/>
                <a:cs typeface="Helvetica"/>
              </a:defRPr>
            </a:pPr>
            <a:r>
              <a:rPr sz="2550" b="1">
                <a:solidFill>
                  <a:srgbClr val="2E5B3B"/>
                </a:solidFill>
                <a:latin typeface="Helvetica"/>
                <a:ea typeface="Helvetica"/>
                <a:cs typeface="Helvetica"/>
              </a:rPr>
              <a:t>2</a:t>
            </a:r>
          </a:p>
        </p:txBody>
      </p:sp>
      <p:sp>
        <p:nvSpPr>
          <p:cNvPr id="11" name="">
            <a:extLst xmlns:a="http://schemas.openxmlformats.org/drawingml/2006/main">
              <a:ext uri="{FF2B5EF4-FFF2-40B4-BE49-F238E27FC236}">
                <a16:creationId xmlns:a16="http://schemas.microsoft.com/office/drawing/2014/main" id="{068D2781-5259-4825-BE9D-E5DA62832B3E}"/>
              </a:ext>
            </a:extLst>
          </p:cNvPr>
          <p:cNvSpPr>
            <a:spLocks xmlns:a="http://schemas.openxmlformats.org/drawingml/2006/main" noGrp="1"/>
          </p:cNvSpPr>
          <p:nvPr/>
        </p:nvSpPr>
        <p:spPr>
          <a:xfrm xmlns:a="http://schemas.openxmlformats.org/drawingml/2006/main">
            <a:off x="2876550" y="2476500"/>
            <a:ext cx="1809750" cy="0"/>
          </a:xfrm>
          <a:prstGeom xmlns:a="http://schemas.openxmlformats.org/drawingml/2006/main" prst="line">
            <a:avLst/>
          </a:prstGeom>
          <a:noFill xmlns:a="http://schemas.openxmlformats.org/drawingml/2006/main"/>
          <a:ln xmlns:a="http://schemas.openxmlformats.org/drawingml/2006/main" w="47625">
            <a:solidFill>
              <a:srgbClr val="9DB6A2"/>
            </a:solidFill>
          </a:ln>
        </p:spPr>
      </p:sp>
      <p:sp>
        <p:nvSpPr>
          <p:cNvPr id="12" name="">
            <a:extLst xmlns:a="http://schemas.openxmlformats.org/drawingml/2006/main">
              <a:ext uri="{FF2B5EF4-FFF2-40B4-BE49-F238E27FC236}">
                <a16:creationId xmlns:a16="http://schemas.microsoft.com/office/drawing/2014/main" id="{EA0BA6D2-EB8C-4FFC-91B3-DC6CBE211FD2}"/>
              </a:ext>
            </a:extLst>
          </p:cNvPr>
          <p:cNvSpPr>
            <a:spLocks xmlns:a="http://schemas.openxmlformats.org/drawingml/2006/main" noGrp="1"/>
          </p:cNvSpPr>
          <p:nvPr/>
        </p:nvSpPr>
        <p:spPr>
          <a:xfrm xmlns:a="http://schemas.openxmlformats.org/drawingml/2006/main">
            <a:off x="2876550" y="2743200"/>
            <a:ext cx="185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1">
                <a:solidFill>
                  <a:srgbClr val="17324D"/>
                </a:solidFill>
                <a:latin typeface="Helvetica"/>
                <a:ea typeface="Helvetica"/>
                <a:cs typeface="Helvetica"/>
              </a:defRPr>
            </a:pPr>
            <a:r>
              <a:rPr sz="1725" b="1">
                <a:solidFill>
                  <a:srgbClr val="17324D"/>
                </a:solidFill>
                <a:latin typeface="Helvetica"/>
                <a:ea typeface="Helvetica"/>
                <a:cs typeface="Helvetica"/>
              </a:rPr>
              <a:t>Alpukat + lebah</a:t>
            </a:r>
          </a:p>
        </p:txBody>
      </p:sp>
      <p:sp>
        <p:nvSpPr>
          <p:cNvPr id="13" name="">
            <a:extLst xmlns:a="http://schemas.openxmlformats.org/drawingml/2006/main">
              <a:ext uri="{FF2B5EF4-FFF2-40B4-BE49-F238E27FC236}">
                <a16:creationId xmlns:a16="http://schemas.microsoft.com/office/drawing/2014/main" id="{41D44953-4CDB-4CD1-88E9-F868D2E0C25F}"/>
              </a:ext>
            </a:extLst>
          </p:cNvPr>
          <p:cNvSpPr>
            <a:spLocks xmlns:a="http://schemas.openxmlformats.org/drawingml/2006/main" noGrp="1"/>
          </p:cNvSpPr>
          <p:nvPr/>
        </p:nvSpPr>
        <p:spPr>
          <a:xfrm xmlns:a="http://schemas.openxmlformats.org/drawingml/2006/main">
            <a:off x="2876550" y="3409950"/>
            <a:ext cx="1809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667269"/>
                </a:solidFill>
                <a:latin typeface="Helvetica"/>
                <a:ea typeface="Helvetica"/>
                <a:cs typeface="Helvetica"/>
              </a:defRPr>
            </a:pPr>
            <a:r>
              <a:rPr sz="1275" b="0">
                <a:solidFill>
                  <a:srgbClr val="667269"/>
                </a:solidFill>
                <a:latin typeface="Helvetica"/>
                <a:ea typeface="Helvetica"/>
                <a:cs typeface="Helvetica"/>
              </a:rPr>
              <a:t>Dua kelas dan lunch tematik</a:t>
            </a:r>
          </a:p>
        </p:txBody>
      </p:sp>
      <p:sp>
        <p:nvSpPr>
          <p:cNvPr id="14" name="">
            <a:extLst xmlns:a="http://schemas.openxmlformats.org/drawingml/2006/main">
              <a:ext uri="{FF2B5EF4-FFF2-40B4-BE49-F238E27FC236}">
                <a16:creationId xmlns:a16="http://schemas.microsoft.com/office/drawing/2014/main" id="{83E1DC33-2B9A-47DC-9ADC-22CE29CE7EFB}"/>
              </a:ext>
            </a:extLst>
          </p:cNvPr>
          <p:cNvSpPr>
            <a:spLocks xmlns:a="http://schemas.openxmlformats.org/drawingml/2006/main" noGrp="1"/>
          </p:cNvSpPr>
          <p:nvPr/>
        </p:nvSpPr>
        <p:spPr>
          <a:xfrm xmlns:a="http://schemas.openxmlformats.org/drawingml/2006/main">
            <a:off x="5143500" y="18097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550" b="1">
                <a:solidFill>
                  <a:srgbClr val="2E5B3B"/>
                </a:solidFill>
                <a:latin typeface="Helvetica"/>
                <a:ea typeface="Helvetica"/>
                <a:cs typeface="Helvetica"/>
              </a:defRPr>
            </a:pPr>
            <a:r>
              <a:rPr sz="2550" b="1">
                <a:solidFill>
                  <a:srgbClr val="2E5B3B"/>
                </a:solidFill>
                <a:latin typeface="Helvetica"/>
                <a:ea typeface="Helvetica"/>
                <a:cs typeface="Helvetica"/>
              </a:rPr>
              <a:t>3</a:t>
            </a:r>
          </a:p>
        </p:txBody>
      </p:sp>
      <p:sp>
        <p:nvSpPr>
          <p:cNvPr id="15" name="">
            <a:extLst xmlns:a="http://schemas.openxmlformats.org/drawingml/2006/main">
              <a:ext uri="{FF2B5EF4-FFF2-40B4-BE49-F238E27FC236}">
                <a16:creationId xmlns:a16="http://schemas.microsoft.com/office/drawing/2014/main" id="{8FED61DA-5E7C-4A3D-B572-05607AE3ADE4}"/>
              </a:ext>
            </a:extLst>
          </p:cNvPr>
          <p:cNvSpPr>
            <a:spLocks xmlns:a="http://schemas.openxmlformats.org/drawingml/2006/main" noGrp="1"/>
          </p:cNvSpPr>
          <p:nvPr/>
        </p:nvSpPr>
        <p:spPr>
          <a:xfrm xmlns:a="http://schemas.openxmlformats.org/drawingml/2006/main">
            <a:off x="5143500" y="2476500"/>
            <a:ext cx="1809750" cy="0"/>
          </a:xfrm>
          <a:prstGeom xmlns:a="http://schemas.openxmlformats.org/drawingml/2006/main" prst="line">
            <a:avLst/>
          </a:prstGeom>
          <a:noFill xmlns:a="http://schemas.openxmlformats.org/drawingml/2006/main"/>
          <a:ln xmlns:a="http://schemas.openxmlformats.org/drawingml/2006/main" w="47625">
            <a:solidFill>
              <a:srgbClr val="9DB6A2"/>
            </a:solidFill>
          </a:ln>
        </p:spPr>
      </p:sp>
      <p:sp>
        <p:nvSpPr>
          <p:cNvPr id="16" name="">
            <a:extLst xmlns:a="http://schemas.openxmlformats.org/drawingml/2006/main">
              <a:ext uri="{FF2B5EF4-FFF2-40B4-BE49-F238E27FC236}">
                <a16:creationId xmlns:a16="http://schemas.microsoft.com/office/drawing/2014/main" id="{DD445C33-253C-478D-A0CE-2A3AACBBEB25}"/>
              </a:ext>
            </a:extLst>
          </p:cNvPr>
          <p:cNvSpPr>
            <a:spLocks xmlns:a="http://schemas.openxmlformats.org/drawingml/2006/main" noGrp="1"/>
          </p:cNvSpPr>
          <p:nvPr/>
        </p:nvSpPr>
        <p:spPr>
          <a:xfrm xmlns:a="http://schemas.openxmlformats.org/drawingml/2006/main">
            <a:off x="5143500" y="2743200"/>
            <a:ext cx="185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1">
                <a:solidFill>
                  <a:srgbClr val="17324D"/>
                </a:solidFill>
                <a:latin typeface="Helvetica"/>
                <a:ea typeface="Helvetica"/>
                <a:cs typeface="Helvetica"/>
              </a:defRPr>
            </a:pPr>
            <a:r>
              <a:rPr sz="1725" b="1">
                <a:solidFill>
                  <a:srgbClr val="17324D"/>
                </a:solidFill>
                <a:latin typeface="Helvetica"/>
                <a:ea typeface="Helvetica"/>
                <a:cs typeface="Helvetica"/>
              </a:rPr>
              <a:t>Ayam + kopi</a:t>
            </a:r>
          </a:p>
        </p:txBody>
      </p:sp>
      <p:sp>
        <p:nvSpPr>
          <p:cNvPr id="17" name="">
            <a:extLst xmlns:a="http://schemas.openxmlformats.org/drawingml/2006/main">
              <a:ext uri="{FF2B5EF4-FFF2-40B4-BE49-F238E27FC236}">
                <a16:creationId xmlns:a16="http://schemas.microsoft.com/office/drawing/2014/main" id="{AB3AD831-159C-4C0F-BECD-78128A17F7E3}"/>
              </a:ext>
            </a:extLst>
          </p:cNvPr>
          <p:cNvSpPr>
            <a:spLocks xmlns:a="http://schemas.openxmlformats.org/drawingml/2006/main" noGrp="1"/>
          </p:cNvSpPr>
          <p:nvPr/>
        </p:nvSpPr>
        <p:spPr>
          <a:xfrm xmlns:a="http://schemas.openxmlformats.org/drawingml/2006/main">
            <a:off x="5143500" y="3409950"/>
            <a:ext cx="1809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667269"/>
                </a:solidFill>
                <a:latin typeface="Helvetica"/>
                <a:ea typeface="Helvetica"/>
                <a:cs typeface="Helvetica"/>
              </a:defRPr>
            </a:pPr>
            <a:r>
              <a:rPr sz="1275" b="0">
                <a:solidFill>
                  <a:srgbClr val="667269"/>
                </a:solidFill>
                <a:latin typeface="Helvetica"/>
                <a:ea typeface="Helvetica"/>
                <a:cs typeface="Helvetica"/>
              </a:rPr>
              <a:t>Rantai produksi dan roasting</a:t>
            </a:r>
          </a:p>
        </p:txBody>
      </p:sp>
      <p:sp>
        <p:nvSpPr>
          <p:cNvPr id="18" name="">
            <a:extLst xmlns:a="http://schemas.openxmlformats.org/drawingml/2006/main">
              <a:ext uri="{FF2B5EF4-FFF2-40B4-BE49-F238E27FC236}">
                <a16:creationId xmlns:a16="http://schemas.microsoft.com/office/drawing/2014/main" id="{FE32DACD-4B57-44ED-BCAB-E0171C5347FA}"/>
              </a:ext>
            </a:extLst>
          </p:cNvPr>
          <p:cNvSpPr>
            <a:spLocks xmlns:a="http://schemas.openxmlformats.org/drawingml/2006/main" noGrp="1"/>
          </p:cNvSpPr>
          <p:nvPr/>
        </p:nvSpPr>
        <p:spPr>
          <a:xfrm xmlns:a="http://schemas.openxmlformats.org/drawingml/2006/main">
            <a:off x="7410450" y="18097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550" b="1">
                <a:solidFill>
                  <a:srgbClr val="2E5B3B"/>
                </a:solidFill>
                <a:latin typeface="Helvetica"/>
                <a:ea typeface="Helvetica"/>
                <a:cs typeface="Helvetica"/>
              </a:defRPr>
            </a:pPr>
            <a:r>
              <a:rPr sz="2550" b="1">
                <a:solidFill>
                  <a:srgbClr val="2E5B3B"/>
                </a:solidFill>
                <a:latin typeface="Helvetica"/>
                <a:ea typeface="Helvetica"/>
                <a:cs typeface="Helvetica"/>
              </a:rPr>
              <a:t>4</a:t>
            </a:r>
          </a:p>
        </p:txBody>
      </p:sp>
      <p:sp>
        <p:nvSpPr>
          <p:cNvPr id="19" name="">
            <a:extLst xmlns:a="http://schemas.openxmlformats.org/drawingml/2006/main">
              <a:ext uri="{FF2B5EF4-FFF2-40B4-BE49-F238E27FC236}">
                <a16:creationId xmlns:a16="http://schemas.microsoft.com/office/drawing/2014/main" id="{F63765DF-1FBA-49EE-B59B-9DF8BEA02016}"/>
              </a:ext>
            </a:extLst>
          </p:cNvPr>
          <p:cNvSpPr>
            <a:spLocks xmlns:a="http://schemas.openxmlformats.org/drawingml/2006/main" noGrp="1"/>
          </p:cNvSpPr>
          <p:nvPr/>
        </p:nvSpPr>
        <p:spPr>
          <a:xfrm xmlns:a="http://schemas.openxmlformats.org/drawingml/2006/main">
            <a:off x="7410450" y="2476500"/>
            <a:ext cx="1809750" cy="0"/>
          </a:xfrm>
          <a:prstGeom xmlns:a="http://schemas.openxmlformats.org/drawingml/2006/main" prst="line">
            <a:avLst/>
          </a:prstGeom>
          <a:noFill xmlns:a="http://schemas.openxmlformats.org/drawingml/2006/main"/>
          <a:ln xmlns:a="http://schemas.openxmlformats.org/drawingml/2006/main" w="47625">
            <a:solidFill>
              <a:srgbClr val="9DB6A2"/>
            </a:solidFill>
          </a:ln>
        </p:spPr>
      </p:sp>
      <p:sp>
        <p:nvSpPr>
          <p:cNvPr id="20" name="">
            <a:extLst xmlns:a="http://schemas.openxmlformats.org/drawingml/2006/main">
              <a:ext uri="{FF2B5EF4-FFF2-40B4-BE49-F238E27FC236}">
                <a16:creationId xmlns:a16="http://schemas.microsoft.com/office/drawing/2014/main" id="{18944E21-D7E8-41B0-B060-2AE57AC8E4A4}"/>
              </a:ext>
            </a:extLst>
          </p:cNvPr>
          <p:cNvSpPr>
            <a:spLocks xmlns:a="http://schemas.openxmlformats.org/drawingml/2006/main" noGrp="1"/>
          </p:cNvSpPr>
          <p:nvPr/>
        </p:nvSpPr>
        <p:spPr>
          <a:xfrm xmlns:a="http://schemas.openxmlformats.org/drawingml/2006/main">
            <a:off x="7410450" y="2743200"/>
            <a:ext cx="185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1">
                <a:solidFill>
                  <a:srgbClr val="17324D"/>
                </a:solidFill>
                <a:latin typeface="Helvetica"/>
                <a:ea typeface="Helvetica"/>
                <a:cs typeface="Helvetica"/>
              </a:defRPr>
            </a:pPr>
            <a:r>
              <a:rPr sz="1725" b="1">
                <a:solidFill>
                  <a:srgbClr val="17324D"/>
                </a:solidFill>
                <a:latin typeface="Helvetica"/>
                <a:ea typeface="Helvetica"/>
                <a:cs typeface="Helvetica"/>
              </a:rPr>
              <a:t>Batik + gerabah</a:t>
            </a:r>
          </a:p>
        </p:txBody>
      </p:sp>
      <p:sp>
        <p:nvSpPr>
          <p:cNvPr id="21" name="">
            <a:extLst xmlns:a="http://schemas.openxmlformats.org/drawingml/2006/main">
              <a:ext uri="{FF2B5EF4-FFF2-40B4-BE49-F238E27FC236}">
                <a16:creationId xmlns:a16="http://schemas.microsoft.com/office/drawing/2014/main" id="{38D85352-762D-4805-92DD-2A038979169A}"/>
              </a:ext>
            </a:extLst>
          </p:cNvPr>
          <p:cNvSpPr>
            <a:spLocks xmlns:a="http://schemas.openxmlformats.org/drawingml/2006/main" noGrp="1"/>
          </p:cNvSpPr>
          <p:nvPr/>
        </p:nvSpPr>
        <p:spPr>
          <a:xfrm xmlns:a="http://schemas.openxmlformats.org/drawingml/2006/main">
            <a:off x="7410450" y="3409950"/>
            <a:ext cx="1809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667269"/>
                </a:solidFill>
                <a:latin typeface="Helvetica"/>
                <a:ea typeface="Helvetica"/>
                <a:cs typeface="Helvetica"/>
              </a:defRPr>
            </a:pPr>
            <a:r>
              <a:rPr sz="1275" b="0">
                <a:solidFill>
                  <a:srgbClr val="667269"/>
                </a:solidFill>
                <a:latin typeface="Helvetica"/>
                <a:ea typeface="Helvetica"/>
                <a:cs typeface="Helvetica"/>
              </a:rPr>
              <a:t>Dua workshop kreatif</a:t>
            </a:r>
          </a:p>
        </p:txBody>
      </p:sp>
      <p:sp>
        <p:nvSpPr>
          <p:cNvPr id="22" name="">
            <a:extLst xmlns:a="http://schemas.openxmlformats.org/drawingml/2006/main">
              <a:ext uri="{FF2B5EF4-FFF2-40B4-BE49-F238E27FC236}">
                <a16:creationId xmlns:a16="http://schemas.microsoft.com/office/drawing/2014/main" id="{97FDB658-C417-4042-AD10-228FD8A0355A}"/>
              </a:ext>
            </a:extLst>
          </p:cNvPr>
          <p:cNvSpPr>
            <a:spLocks xmlns:a="http://schemas.openxmlformats.org/drawingml/2006/main" noGrp="1"/>
          </p:cNvSpPr>
          <p:nvPr/>
        </p:nvSpPr>
        <p:spPr>
          <a:xfrm xmlns:a="http://schemas.openxmlformats.org/drawingml/2006/main">
            <a:off x="9677400" y="18097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550" b="1">
                <a:solidFill>
                  <a:srgbClr val="D18439"/>
                </a:solidFill>
                <a:latin typeface="Helvetica"/>
                <a:ea typeface="Helvetica"/>
                <a:cs typeface="Helvetica"/>
              </a:defRPr>
            </a:pPr>
            <a:r>
              <a:rPr sz="2550" b="1">
                <a:solidFill>
                  <a:srgbClr val="D18439"/>
                </a:solidFill>
                <a:latin typeface="Helvetica"/>
                <a:ea typeface="Helvetica"/>
                <a:cs typeface="Helvetica"/>
              </a:rPr>
              <a:t>5</a:t>
            </a:r>
          </a:p>
        </p:txBody>
      </p:sp>
      <p:sp>
        <p:nvSpPr>
          <p:cNvPr id="23" name="">
            <a:extLst xmlns:a="http://schemas.openxmlformats.org/drawingml/2006/main">
              <a:ext uri="{FF2B5EF4-FFF2-40B4-BE49-F238E27FC236}">
                <a16:creationId xmlns:a16="http://schemas.microsoft.com/office/drawing/2014/main" id="{D6677179-0F7C-441C-A6A3-652C2554E357}"/>
              </a:ext>
            </a:extLst>
          </p:cNvPr>
          <p:cNvSpPr>
            <a:spLocks xmlns:a="http://schemas.openxmlformats.org/drawingml/2006/main" noGrp="1"/>
          </p:cNvSpPr>
          <p:nvPr/>
        </p:nvSpPr>
        <p:spPr>
          <a:xfrm xmlns:a="http://schemas.openxmlformats.org/drawingml/2006/main">
            <a:off x="9677400" y="2476500"/>
            <a:ext cx="1809750" cy="0"/>
          </a:xfrm>
          <a:prstGeom xmlns:a="http://schemas.openxmlformats.org/drawingml/2006/main" prst="line">
            <a:avLst/>
          </a:prstGeom>
          <a:noFill xmlns:a="http://schemas.openxmlformats.org/drawingml/2006/main"/>
          <a:ln xmlns:a="http://schemas.openxmlformats.org/drawingml/2006/main" w="47625">
            <a:solidFill>
              <a:srgbClr val="E7D8BE"/>
            </a:solidFill>
          </a:ln>
        </p:spPr>
      </p:sp>
      <p:sp>
        <p:nvSpPr>
          <p:cNvPr id="24" name="">
            <a:extLst xmlns:a="http://schemas.openxmlformats.org/drawingml/2006/main">
              <a:ext uri="{FF2B5EF4-FFF2-40B4-BE49-F238E27FC236}">
                <a16:creationId xmlns:a16="http://schemas.microsoft.com/office/drawing/2014/main" id="{D2FFCAC9-8C54-4686-9175-F4088B340CCC}"/>
              </a:ext>
            </a:extLst>
          </p:cNvPr>
          <p:cNvSpPr>
            <a:spLocks xmlns:a="http://schemas.openxmlformats.org/drawingml/2006/main" noGrp="1"/>
          </p:cNvSpPr>
          <p:nvPr/>
        </p:nvSpPr>
        <p:spPr>
          <a:xfrm xmlns:a="http://schemas.openxmlformats.org/drawingml/2006/main">
            <a:off x="9677400" y="2743200"/>
            <a:ext cx="185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1">
                <a:solidFill>
                  <a:srgbClr val="17324D"/>
                </a:solidFill>
                <a:latin typeface="Helvetica"/>
                <a:ea typeface="Helvetica"/>
                <a:cs typeface="Helvetica"/>
              </a:defRPr>
            </a:pPr>
            <a:r>
              <a:rPr sz="1725" b="1">
                <a:solidFill>
                  <a:srgbClr val="17324D"/>
                </a:solidFill>
                <a:latin typeface="Helvetica"/>
                <a:ea typeface="Helvetica"/>
                <a:cs typeface="Helvetica"/>
              </a:rPr>
              <a:t>Beach + pulang</a:t>
            </a:r>
          </a:p>
        </p:txBody>
      </p:sp>
      <p:sp>
        <p:nvSpPr>
          <p:cNvPr id="25" name="">
            <a:extLst xmlns:a="http://schemas.openxmlformats.org/drawingml/2006/main">
              <a:ext uri="{FF2B5EF4-FFF2-40B4-BE49-F238E27FC236}">
                <a16:creationId xmlns:a16="http://schemas.microsoft.com/office/drawing/2014/main" id="{E23E16B8-5ACE-40C9-92CD-2DAD76B8CBC2}"/>
              </a:ext>
            </a:extLst>
          </p:cNvPr>
          <p:cNvSpPr>
            <a:spLocks xmlns:a="http://schemas.openxmlformats.org/drawingml/2006/main" noGrp="1"/>
          </p:cNvSpPr>
          <p:nvPr/>
        </p:nvSpPr>
        <p:spPr>
          <a:xfrm xmlns:a="http://schemas.openxmlformats.org/drawingml/2006/main">
            <a:off x="9677400" y="3409950"/>
            <a:ext cx="1809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667269"/>
                </a:solidFill>
                <a:latin typeface="Helvetica"/>
                <a:ea typeface="Helvetica"/>
                <a:cs typeface="Helvetica"/>
              </a:defRPr>
            </a:pPr>
            <a:r>
              <a:rPr sz="1275" b="0">
                <a:solidFill>
                  <a:srgbClr val="667269"/>
                </a:solidFill>
                <a:latin typeface="Helvetica"/>
                <a:ea typeface="Helvetica"/>
                <a:cs typeface="Helvetica"/>
              </a:rPr>
              <a:t>Pagi santai, kembali ke Jakarta</a:t>
            </a:r>
          </a:p>
        </p:txBody>
      </p:sp>
      <p:sp>
        <p:nvSpPr>
          <p:cNvPr id="26" name="">
            <a:extLst xmlns:a="http://schemas.openxmlformats.org/drawingml/2006/main">
              <a:ext uri="{FF2B5EF4-FFF2-40B4-BE49-F238E27FC236}">
                <a16:creationId xmlns:a16="http://schemas.microsoft.com/office/drawing/2014/main" id="{053F4D09-F5DF-41DB-89C8-9F23D7B8DBB7}"/>
              </a:ext>
            </a:extLst>
          </p:cNvPr>
          <p:cNvSpPr>
            <a:spLocks xmlns:a="http://schemas.openxmlformats.org/drawingml/2006/main" noGrp="1"/>
          </p:cNvSpPr>
          <p:nvPr/>
        </p:nvSpPr>
        <p:spPr>
          <a:xfrm xmlns:a="http://schemas.openxmlformats.org/drawingml/2006/main">
            <a:off x="609600" y="4810125"/>
            <a:ext cx="10953750" cy="781050"/>
          </a:xfrm>
          <a:prstGeom xmlns:a="http://schemas.openxmlformats.org/drawingml/2006/main" prst="roundRect">
            <a:avLst>
              <a:gd name="adj" fmla="val 9756"/>
            </a:avLst>
          </a:prstGeom>
          <a:solidFill xmlns:a="http://schemas.openxmlformats.org/drawingml/2006/main">
            <a:srgbClr val="E8F0E9"/>
          </a:solidFill>
          <a:ln xmlns:a="http://schemas.openxmlformats.org/drawingml/2006/main" w="9525">
            <a:solidFill>
              <a:srgbClr val="B9CCBD"/>
            </a:solidFill>
          </a:ln>
        </p:spPr>
      </p:sp>
      <p:sp>
        <p:nvSpPr>
          <p:cNvPr id="27" name="">
            <a:extLst xmlns:a="http://schemas.openxmlformats.org/drawingml/2006/main">
              <a:ext uri="{FF2B5EF4-FFF2-40B4-BE49-F238E27FC236}">
                <a16:creationId xmlns:a16="http://schemas.microsoft.com/office/drawing/2014/main" id="{0159AD46-0756-4C46-897E-5E760C445AB1}"/>
              </a:ext>
            </a:extLst>
          </p:cNvPr>
          <p:cNvSpPr>
            <a:spLocks xmlns:a="http://schemas.openxmlformats.org/drawingml/2006/main" noGrp="1"/>
          </p:cNvSpPr>
          <p:nvPr/>
        </p:nvSpPr>
        <p:spPr>
          <a:xfrm xmlns:a="http://schemas.openxmlformats.org/drawingml/2006/main">
            <a:off x="876300" y="4953000"/>
            <a:ext cx="10382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303"/>
          </a:bodyPr>
          <a:lstStyle xmlns:a="http://schemas.openxmlformats.org/drawingml/2006/main"/>
          <a:p xmlns:a="http://schemas.openxmlformats.org/drawingml/2006/main">
            <a:pPr>
              <a:defRPr sz="1650" b="1">
                <a:solidFill>
                  <a:srgbClr val="2E5B3B"/>
                </a:solidFill>
                <a:latin typeface="Helvetica"/>
                <a:ea typeface="Helvetica"/>
                <a:cs typeface="Helvetica"/>
              </a:defRPr>
            </a:pPr>
            <a:r>
              <a:rPr sz="1650" b="1">
                <a:solidFill>
                  <a:srgbClr val="2E5B3B"/>
                </a:solidFill>
                <a:latin typeface="Helvetica"/>
                <a:ea typeface="Helvetica"/>
                <a:cs typeface="Helvetica"/>
              </a:rPr>
              <a:t>Tiga hari aktivitas penuh menciptakan enam sesi edukasi. Empat malam masuk ke hotel dan villa, termasuk malam Senin sampai Kamis.</a:t>
            </a:r>
          </a:p>
        </p:txBody>
      </p:sp>
    </p:spTree>
    <p:extLst>
      <p:ext uri="{BB962C8B-B14F-4D97-AF65-F5344CB8AC3E}">
        <p14:creationId xmlns:p14="http://schemas.microsoft.com/office/powerpoint/2010/main" val="179382230"/>
      </p:ext>
    </p:extLst>
  </p:cSld>
</p:sld>
</file>

<file path=ppt/slides/slide5.xml><?xml version="1.0" encoding="utf-8"?>
<p:sld xmlns:p="http://schemas.openxmlformats.org/presentationml/2006/main">
  <p:cSld>
    <p:bg>
      <p:bgPr>
        <a:solidFill xmlns:a="http://schemas.openxmlformats.org/drawingml/2006/main">
          <a:srgbClr val="F5F1E7"/>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B95DFD7A-BC87-461D-B11B-6AE89C0D8A3E}"/>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KAPASITAS</a:t>
            </a:r>
          </a:p>
        </p:txBody>
      </p:sp>
      <p:sp>
        <p:nvSpPr>
          <p:cNvPr id="2" name="">
            <a:extLst xmlns:a="http://schemas.openxmlformats.org/drawingml/2006/main">
              <a:ext uri="{FF2B5EF4-FFF2-40B4-BE49-F238E27FC236}">
                <a16:creationId xmlns:a16="http://schemas.microsoft.com/office/drawing/2014/main" id="{92B55584-3445-408E-A647-FD5779D0B661}"/>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17324D"/>
                </a:solidFill>
                <a:latin typeface="Helvetica"/>
                <a:ea typeface="Helvetica"/>
                <a:cs typeface="Helvetica"/>
              </a:defRPr>
            </a:pPr>
            <a:r>
              <a:rPr sz="2700" b="1">
                <a:solidFill>
                  <a:srgbClr val="17324D"/>
                </a:solidFill>
                <a:latin typeface="Helvetica"/>
                <a:ea typeface="Helvetica"/>
                <a:cs typeface="Helvetica"/>
              </a:rPr>
              <a:t>Enam lokasi dapat melayani 600 tamu per cohort</a:t>
            </a:r>
          </a:p>
        </p:txBody>
      </p:sp>
      <p:sp>
        <p:nvSpPr>
          <p:cNvPr id="3" name="">
            <a:extLst xmlns:a="http://schemas.openxmlformats.org/drawingml/2006/main">
              <a:ext uri="{FF2B5EF4-FFF2-40B4-BE49-F238E27FC236}">
                <a16:creationId xmlns:a16="http://schemas.microsoft.com/office/drawing/2014/main" id="{87FB3C43-305F-4F3F-8C43-5A2B6883A49E}"/>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 name="">
            <a:extLst xmlns:a="http://schemas.openxmlformats.org/drawingml/2006/main">
              <a:ext uri="{FF2B5EF4-FFF2-40B4-BE49-F238E27FC236}">
                <a16:creationId xmlns:a16="http://schemas.microsoft.com/office/drawing/2014/main" id="{D6BE6D34-89D9-4B75-8AF1-13108ECFD228}"/>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667269"/>
                </a:solidFill>
                <a:latin typeface="Helvetica"/>
                <a:ea typeface="Helvetica"/>
                <a:cs typeface="Helvetica"/>
              </a:defRPr>
            </a:pPr>
            <a:r>
              <a:rPr sz="975" b="1">
                <a:solidFill>
                  <a:srgbClr val="667269"/>
                </a:solidFill>
                <a:latin typeface="Helvetica"/>
                <a:ea typeface="Helvetica"/>
                <a:cs typeface="Helvetica"/>
              </a:rPr>
              <a:t>05</a:t>
            </a:r>
          </a:p>
        </p:txBody>
      </p:sp>
      <p:sp>
        <p:nvSpPr>
          <p:cNvPr id="5" name="">
            <a:extLst xmlns:a="http://schemas.openxmlformats.org/drawingml/2006/main">
              <a:ext uri="{FF2B5EF4-FFF2-40B4-BE49-F238E27FC236}">
                <a16:creationId xmlns:a16="http://schemas.microsoft.com/office/drawing/2014/main" id="{C055D0FA-A3B4-4CE6-AA39-C0E1DDF5BF7B}"/>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667269"/>
                </a:solidFill>
                <a:latin typeface="Helvetica"/>
                <a:ea typeface="Helvetica"/>
                <a:cs typeface="Helvetica"/>
              </a:defRPr>
            </a:pPr>
            <a:r>
              <a:rPr sz="825" b="1">
                <a:solidFill>
                  <a:srgbClr val="667269"/>
                </a:solidFill>
                <a:latin typeface="Helvetica"/>
                <a:ea typeface="Helvetica"/>
                <a:cs typeface="Helvetica"/>
              </a:rPr>
              <a:t>TANJUNG LESUNG  |  STAGE 1</a:t>
            </a:r>
          </a:p>
        </p:txBody>
      </p:sp>
      <p:sp>
        <p:nvSpPr>
          <p:cNvPr id="6" name="">
            <a:extLst xmlns:a="http://schemas.openxmlformats.org/drawingml/2006/main">
              <a:ext uri="{FF2B5EF4-FFF2-40B4-BE49-F238E27FC236}">
                <a16:creationId xmlns:a16="http://schemas.microsoft.com/office/drawing/2014/main" id="{5823DA33-17B0-4116-A784-4271F072BEB9}"/>
              </a:ext>
            </a:extLst>
          </p:cNvPr>
          <p:cNvSpPr>
            <a:spLocks xmlns:a="http://schemas.openxmlformats.org/drawingml/2006/main" noGrp="1"/>
          </p:cNvSpPr>
          <p:nvPr/>
        </p:nvSpPr>
        <p:spPr>
          <a:xfrm xmlns:a="http://schemas.openxmlformats.org/drawingml/2006/main">
            <a:off x="857250" y="1809750"/>
            <a:ext cx="2000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782"/>
          </a:bodyPr>
          <a:lstStyle xmlns:a="http://schemas.openxmlformats.org/drawingml/2006/main"/>
          <a:p xmlns:a="http://schemas.openxmlformats.org/drawingml/2006/main">
            <a:pPr>
              <a:defRPr sz="4350" b="1">
                <a:solidFill>
                  <a:srgbClr val="2E5B3B"/>
                </a:solidFill>
                <a:latin typeface="Helvetica"/>
                <a:ea typeface="Helvetica"/>
                <a:cs typeface="Helvetica"/>
              </a:defRPr>
            </a:pPr>
            <a:r>
              <a:rPr sz="4350" b="1">
                <a:solidFill>
                  <a:srgbClr val="2E5B3B"/>
                </a:solidFill>
                <a:latin typeface="Helvetica"/>
                <a:ea typeface="Helvetica"/>
                <a:cs typeface="Helvetica"/>
              </a:rPr>
              <a:t>200</a:t>
            </a:r>
          </a:p>
        </p:txBody>
      </p:sp>
      <p:sp>
        <p:nvSpPr>
          <p:cNvPr id="7" name="">
            <a:extLst xmlns:a="http://schemas.openxmlformats.org/drawingml/2006/main">
              <a:ext uri="{FF2B5EF4-FFF2-40B4-BE49-F238E27FC236}">
                <a16:creationId xmlns:a16="http://schemas.microsoft.com/office/drawing/2014/main" id="{CF241F61-4FFC-4C24-A746-532EF6275D58}"/>
              </a:ext>
            </a:extLst>
          </p:cNvPr>
          <p:cNvSpPr>
            <a:spLocks xmlns:a="http://schemas.openxmlformats.org/drawingml/2006/main" noGrp="1"/>
          </p:cNvSpPr>
          <p:nvPr/>
        </p:nvSpPr>
        <p:spPr>
          <a:xfrm xmlns:a="http://schemas.openxmlformats.org/drawingml/2006/main">
            <a:off x="857250" y="2495550"/>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9020"/>
          </a:bodyPr>
          <a:lstStyle xmlns:a="http://schemas.openxmlformats.org/drawingml/2006/main"/>
          <a:p xmlns:a="http://schemas.openxmlformats.org/drawingml/2006/main">
            <a:pPr>
              <a:defRPr sz="1275" b="0">
                <a:solidFill>
                  <a:srgbClr val="667269"/>
                </a:solidFill>
                <a:latin typeface="Helvetica"/>
                <a:ea typeface="Helvetica"/>
                <a:cs typeface="Helvetica"/>
              </a:defRPr>
            </a:pPr>
            <a:r>
              <a:rPr sz="1275" b="0">
                <a:solidFill>
                  <a:srgbClr val="667269"/>
                </a:solidFill>
                <a:latin typeface="Helvetica"/>
                <a:ea typeface="Helvetica"/>
                <a:cs typeface="Helvetica"/>
              </a:rPr>
              <a:t>kunjungan per lokasi per hari</a:t>
            </a:r>
          </a:p>
        </p:txBody>
      </p:sp>
      <p:sp>
        <p:nvSpPr>
          <p:cNvPr id="8" name="">
            <a:extLst xmlns:a="http://schemas.openxmlformats.org/drawingml/2006/main">
              <a:ext uri="{FF2B5EF4-FFF2-40B4-BE49-F238E27FC236}">
                <a16:creationId xmlns:a16="http://schemas.microsoft.com/office/drawing/2014/main" id="{EA14F514-AD18-4D67-A23F-F9B054607893}"/>
              </a:ext>
            </a:extLst>
          </p:cNvPr>
          <p:cNvSpPr>
            <a:spLocks xmlns:a="http://schemas.openxmlformats.org/drawingml/2006/main" noGrp="1"/>
          </p:cNvSpPr>
          <p:nvPr/>
        </p:nvSpPr>
        <p:spPr>
          <a:xfrm xmlns:a="http://schemas.openxmlformats.org/drawingml/2006/main">
            <a:off x="3143250" y="1952625"/>
            <a:ext cx="571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304"/>
          </a:bodyPr>
          <a:lstStyle xmlns:a="http://schemas.openxmlformats.org/drawingml/2006/main"/>
          <a:p xmlns:a="http://schemas.openxmlformats.org/drawingml/2006/main">
            <a:pPr>
              <a:defRPr sz="3450" b="1">
                <a:solidFill>
                  <a:srgbClr val="D18439"/>
                </a:solidFill>
                <a:latin typeface="Helvetica"/>
                <a:ea typeface="Helvetica"/>
                <a:cs typeface="Helvetica"/>
              </a:defRPr>
            </a:pPr>
            <a:r>
              <a:rPr sz="3450" b="1">
                <a:solidFill>
                  <a:srgbClr val="D18439"/>
                </a:solidFill>
                <a:latin typeface="Helvetica"/>
                <a:ea typeface="Helvetica"/>
                <a:cs typeface="Helvetica"/>
              </a:rPr>
              <a:t>×</a:t>
            </a:r>
          </a:p>
        </p:txBody>
      </p:sp>
      <p:sp>
        <p:nvSpPr>
          <p:cNvPr id="9" name="">
            <a:extLst xmlns:a="http://schemas.openxmlformats.org/drawingml/2006/main">
              <a:ext uri="{FF2B5EF4-FFF2-40B4-BE49-F238E27FC236}">
                <a16:creationId xmlns:a16="http://schemas.microsoft.com/office/drawing/2014/main" id="{07236464-479F-48C7-B72F-3343DF05C2C4}"/>
              </a:ext>
            </a:extLst>
          </p:cNvPr>
          <p:cNvSpPr>
            <a:spLocks xmlns:a="http://schemas.openxmlformats.org/drawingml/2006/main" noGrp="1"/>
          </p:cNvSpPr>
          <p:nvPr/>
        </p:nvSpPr>
        <p:spPr>
          <a:xfrm xmlns:a="http://schemas.openxmlformats.org/drawingml/2006/main">
            <a:off x="4095750" y="1809750"/>
            <a:ext cx="1714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782"/>
          </a:bodyPr>
          <a:lstStyle xmlns:a="http://schemas.openxmlformats.org/drawingml/2006/main"/>
          <a:p xmlns:a="http://schemas.openxmlformats.org/drawingml/2006/main">
            <a:pPr>
              <a:defRPr sz="4350" b="1">
                <a:solidFill>
                  <a:srgbClr val="2E5B3B"/>
                </a:solidFill>
                <a:latin typeface="Helvetica"/>
                <a:ea typeface="Helvetica"/>
                <a:cs typeface="Helvetica"/>
              </a:defRPr>
            </a:pPr>
            <a:r>
              <a:rPr sz="4350" b="1">
                <a:solidFill>
                  <a:srgbClr val="2E5B3B"/>
                </a:solidFill>
                <a:latin typeface="Helvetica"/>
                <a:ea typeface="Helvetica"/>
                <a:cs typeface="Helvetica"/>
              </a:rPr>
              <a:t>3</a:t>
            </a:r>
          </a:p>
        </p:txBody>
      </p:sp>
      <p:sp>
        <p:nvSpPr>
          <p:cNvPr id="10" name="">
            <a:extLst xmlns:a="http://schemas.openxmlformats.org/drawingml/2006/main">
              <a:ext uri="{FF2B5EF4-FFF2-40B4-BE49-F238E27FC236}">
                <a16:creationId xmlns:a16="http://schemas.microsoft.com/office/drawing/2014/main" id="{063AD559-133A-4550-8B17-9F7052E05162}"/>
              </a:ext>
            </a:extLst>
          </p:cNvPr>
          <p:cNvSpPr>
            <a:spLocks xmlns:a="http://schemas.openxmlformats.org/drawingml/2006/main" noGrp="1"/>
          </p:cNvSpPr>
          <p:nvPr/>
        </p:nvSpPr>
        <p:spPr>
          <a:xfrm xmlns:a="http://schemas.openxmlformats.org/drawingml/2006/main">
            <a:off x="4095750" y="2495550"/>
            <a:ext cx="171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667269"/>
                </a:solidFill>
                <a:latin typeface="Helvetica"/>
                <a:ea typeface="Helvetica"/>
                <a:cs typeface="Helvetica"/>
              </a:defRPr>
            </a:pPr>
            <a:r>
              <a:rPr sz="1275" b="0">
                <a:solidFill>
                  <a:srgbClr val="667269"/>
                </a:solidFill>
                <a:latin typeface="Helvetica"/>
                <a:ea typeface="Helvetica"/>
                <a:cs typeface="Helvetica"/>
              </a:rPr>
              <a:t>hari aktivitas</a:t>
            </a:r>
          </a:p>
        </p:txBody>
      </p:sp>
      <p:sp>
        <p:nvSpPr>
          <p:cNvPr id="11" name="">
            <a:extLst xmlns:a="http://schemas.openxmlformats.org/drawingml/2006/main">
              <a:ext uri="{FF2B5EF4-FFF2-40B4-BE49-F238E27FC236}">
                <a16:creationId xmlns:a16="http://schemas.microsoft.com/office/drawing/2014/main" id="{E94A1010-8600-4BB8-8D62-A56521E07C14}"/>
              </a:ext>
            </a:extLst>
          </p:cNvPr>
          <p:cNvSpPr>
            <a:spLocks xmlns:a="http://schemas.openxmlformats.org/drawingml/2006/main" noGrp="1"/>
          </p:cNvSpPr>
          <p:nvPr/>
        </p:nvSpPr>
        <p:spPr>
          <a:xfrm xmlns:a="http://schemas.openxmlformats.org/drawingml/2006/main">
            <a:off x="6191250" y="1952625"/>
            <a:ext cx="571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304"/>
          </a:bodyPr>
          <a:lstStyle xmlns:a="http://schemas.openxmlformats.org/drawingml/2006/main"/>
          <a:p xmlns:a="http://schemas.openxmlformats.org/drawingml/2006/main">
            <a:pPr>
              <a:defRPr sz="3450" b="1">
                <a:solidFill>
                  <a:srgbClr val="D18439"/>
                </a:solidFill>
                <a:latin typeface="Helvetica"/>
                <a:ea typeface="Helvetica"/>
                <a:cs typeface="Helvetica"/>
              </a:defRPr>
            </a:pPr>
            <a:r>
              <a:rPr sz="3450" b="1">
                <a:solidFill>
                  <a:srgbClr val="D18439"/>
                </a:solidFill>
                <a:latin typeface="Helvetica"/>
                <a:ea typeface="Helvetica"/>
                <a:cs typeface="Helvetica"/>
              </a:rPr>
              <a:t>=</a:t>
            </a:r>
          </a:p>
        </p:txBody>
      </p:sp>
      <p:sp>
        <p:nvSpPr>
          <p:cNvPr id="12" name="">
            <a:extLst xmlns:a="http://schemas.openxmlformats.org/drawingml/2006/main">
              <a:ext uri="{FF2B5EF4-FFF2-40B4-BE49-F238E27FC236}">
                <a16:creationId xmlns:a16="http://schemas.microsoft.com/office/drawing/2014/main" id="{20C7AEC5-3972-4618-B03B-D9B54C7A7376}"/>
              </a:ext>
            </a:extLst>
          </p:cNvPr>
          <p:cNvSpPr>
            <a:spLocks xmlns:a="http://schemas.openxmlformats.org/drawingml/2006/main" noGrp="1"/>
          </p:cNvSpPr>
          <p:nvPr/>
        </p:nvSpPr>
        <p:spPr>
          <a:xfrm xmlns:a="http://schemas.openxmlformats.org/drawingml/2006/main">
            <a:off x="7239000" y="1714500"/>
            <a:ext cx="2857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8725"/>
          </a:bodyPr>
          <a:lstStyle xmlns:a="http://schemas.openxmlformats.org/drawingml/2006/main"/>
          <a:p xmlns:a="http://schemas.openxmlformats.org/drawingml/2006/main">
            <a:pPr>
              <a:defRPr sz="5100" b="1">
                <a:solidFill>
                  <a:srgbClr val="17324D"/>
                </a:solidFill>
                <a:latin typeface="Helvetica"/>
                <a:ea typeface="Helvetica"/>
                <a:cs typeface="Helvetica"/>
              </a:defRPr>
            </a:pPr>
            <a:r>
              <a:rPr sz="5100" b="1">
                <a:solidFill>
                  <a:srgbClr val="17324D"/>
                </a:solidFill>
                <a:latin typeface="Helvetica"/>
                <a:ea typeface="Helvetica"/>
                <a:cs typeface="Helvetica"/>
              </a:rPr>
              <a:t>600</a:t>
            </a:r>
          </a:p>
        </p:txBody>
      </p:sp>
      <p:sp>
        <p:nvSpPr>
          <p:cNvPr id="13" name="">
            <a:extLst xmlns:a="http://schemas.openxmlformats.org/drawingml/2006/main">
              <a:ext uri="{FF2B5EF4-FFF2-40B4-BE49-F238E27FC236}">
                <a16:creationId xmlns:a16="http://schemas.microsoft.com/office/drawing/2014/main" id="{67CDAE75-ED26-4523-89CD-1B0C83FC9D4D}"/>
              </a:ext>
            </a:extLst>
          </p:cNvPr>
          <p:cNvSpPr>
            <a:spLocks xmlns:a="http://schemas.openxmlformats.org/drawingml/2006/main" noGrp="1"/>
          </p:cNvSpPr>
          <p:nvPr/>
        </p:nvSpPr>
        <p:spPr>
          <a:xfrm xmlns:a="http://schemas.openxmlformats.org/drawingml/2006/main">
            <a:off x="7239000" y="249555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425" b="0">
                <a:solidFill>
                  <a:srgbClr val="667269"/>
                </a:solidFill>
                <a:latin typeface="Helvetica"/>
                <a:ea typeface="Helvetica"/>
                <a:cs typeface="Helvetica"/>
              </a:defRPr>
            </a:pPr>
            <a:r>
              <a:rPr sz="1425" b="0">
                <a:solidFill>
                  <a:srgbClr val="667269"/>
                </a:solidFill>
                <a:latin typeface="Helvetica"/>
                <a:ea typeface="Helvetica"/>
                <a:cs typeface="Helvetica"/>
              </a:rPr>
              <a:t>tamu per minggu</a:t>
            </a:r>
          </a:p>
        </p:txBody>
      </p:sp>
      <p:sp>
        <p:nvSpPr>
          <p:cNvPr id="14" name="">
            <a:extLst xmlns:a="http://schemas.openxmlformats.org/drawingml/2006/main">
              <a:ext uri="{FF2B5EF4-FFF2-40B4-BE49-F238E27FC236}">
                <a16:creationId xmlns:a16="http://schemas.microsoft.com/office/drawing/2014/main" id="{769D598E-71AF-49DF-9D83-67A489AD6335}"/>
              </a:ext>
            </a:extLst>
          </p:cNvPr>
          <p:cNvSpPr>
            <a:spLocks xmlns:a="http://schemas.openxmlformats.org/drawingml/2006/main" noGrp="1"/>
          </p:cNvSpPr>
          <p:nvPr/>
        </p:nvSpPr>
        <p:spPr>
          <a:xfrm xmlns:a="http://schemas.openxmlformats.org/drawingml/2006/main">
            <a:off x="857250" y="3429000"/>
            <a:ext cx="95250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15" name="">
            <a:extLst xmlns:a="http://schemas.openxmlformats.org/drawingml/2006/main">
              <a:ext uri="{FF2B5EF4-FFF2-40B4-BE49-F238E27FC236}">
                <a16:creationId xmlns:a16="http://schemas.microsoft.com/office/drawing/2014/main" id="{3D8CB3E4-C89A-45EC-BC57-E256FFEF1D68}"/>
              </a:ext>
            </a:extLst>
          </p:cNvPr>
          <p:cNvSpPr>
            <a:spLocks xmlns:a="http://schemas.openxmlformats.org/drawingml/2006/main" noGrp="1"/>
          </p:cNvSpPr>
          <p:nvPr/>
        </p:nvSpPr>
        <p:spPr>
          <a:xfrm xmlns:a="http://schemas.openxmlformats.org/drawingml/2006/main">
            <a:off x="857250" y="3905250"/>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D18439"/>
                </a:solidFill>
                <a:latin typeface="Helvetica"/>
                <a:ea typeface="Helvetica"/>
                <a:cs typeface="Helvetica"/>
              </a:defRPr>
            </a:pPr>
            <a:r>
              <a:rPr sz="3000" b="1">
                <a:solidFill>
                  <a:srgbClr val="D18439"/>
                </a:solidFill>
                <a:latin typeface="Helvetica"/>
                <a:ea typeface="Helvetica"/>
                <a:cs typeface="Helvetica"/>
              </a:rPr>
              <a:t>300</a:t>
            </a:r>
          </a:p>
        </p:txBody>
      </p:sp>
      <p:sp>
        <p:nvSpPr>
          <p:cNvPr id="16" name="">
            <a:extLst xmlns:a="http://schemas.openxmlformats.org/drawingml/2006/main">
              <a:ext uri="{FF2B5EF4-FFF2-40B4-BE49-F238E27FC236}">
                <a16:creationId xmlns:a16="http://schemas.microsoft.com/office/drawing/2014/main" id="{52D4F8D1-D76F-4522-B155-675C17153134}"/>
              </a:ext>
            </a:extLst>
          </p:cNvPr>
          <p:cNvSpPr>
            <a:spLocks xmlns:a="http://schemas.openxmlformats.org/drawingml/2006/main" noGrp="1"/>
          </p:cNvSpPr>
          <p:nvPr/>
        </p:nvSpPr>
        <p:spPr>
          <a:xfrm xmlns:a="http://schemas.openxmlformats.org/drawingml/2006/main">
            <a:off x="857250" y="4419600"/>
            <a:ext cx="314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kamar per malam pada double occupancy</a:t>
            </a:r>
          </a:p>
        </p:txBody>
      </p:sp>
      <p:sp>
        <p:nvSpPr>
          <p:cNvPr id="17" name="">
            <a:extLst xmlns:a="http://schemas.openxmlformats.org/drawingml/2006/main">
              <a:ext uri="{FF2B5EF4-FFF2-40B4-BE49-F238E27FC236}">
                <a16:creationId xmlns:a16="http://schemas.microsoft.com/office/drawing/2014/main" id="{5A264C7C-FC14-40BA-8674-13105E25C5C1}"/>
              </a:ext>
            </a:extLst>
          </p:cNvPr>
          <p:cNvSpPr>
            <a:spLocks xmlns:a="http://schemas.openxmlformats.org/drawingml/2006/main" noGrp="1"/>
          </p:cNvSpPr>
          <p:nvPr/>
        </p:nvSpPr>
        <p:spPr>
          <a:xfrm xmlns:a="http://schemas.openxmlformats.org/drawingml/2006/main">
            <a:off x="4572000" y="3905250"/>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2E5B3B"/>
                </a:solidFill>
                <a:latin typeface="Helvetica"/>
                <a:ea typeface="Helvetica"/>
                <a:cs typeface="Helvetica"/>
              </a:defRPr>
            </a:pPr>
            <a:r>
              <a:rPr sz="3000" b="1">
                <a:solidFill>
                  <a:srgbClr val="2E5B3B"/>
                </a:solidFill>
                <a:latin typeface="Helvetica"/>
                <a:ea typeface="Helvetica"/>
                <a:cs typeface="Helvetica"/>
              </a:rPr>
              <a:t>270</a:t>
            </a:r>
          </a:p>
        </p:txBody>
      </p:sp>
      <p:sp>
        <p:nvSpPr>
          <p:cNvPr id="18" name="">
            <a:extLst xmlns:a="http://schemas.openxmlformats.org/drawingml/2006/main">
              <a:ext uri="{FF2B5EF4-FFF2-40B4-BE49-F238E27FC236}">
                <a16:creationId xmlns:a16="http://schemas.microsoft.com/office/drawing/2014/main" id="{F5CCE229-BAE0-4784-9D3C-4C60E7ADC11B}"/>
              </a:ext>
            </a:extLst>
          </p:cNvPr>
          <p:cNvSpPr>
            <a:spLocks xmlns:a="http://schemas.openxmlformats.org/drawingml/2006/main" noGrp="1"/>
          </p:cNvSpPr>
          <p:nvPr/>
        </p:nvSpPr>
        <p:spPr>
          <a:xfrm xmlns:a="http://schemas.openxmlformats.org/drawingml/2006/main">
            <a:off x="4572000" y="4419600"/>
            <a:ext cx="314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kamar pada utilisasi stabil 90%</a:t>
            </a:r>
          </a:p>
        </p:txBody>
      </p:sp>
      <p:sp>
        <p:nvSpPr>
          <p:cNvPr id="19" name="">
            <a:extLst xmlns:a="http://schemas.openxmlformats.org/drawingml/2006/main">
              <a:ext uri="{FF2B5EF4-FFF2-40B4-BE49-F238E27FC236}">
                <a16:creationId xmlns:a16="http://schemas.microsoft.com/office/drawing/2014/main" id="{94C4F0B7-10EA-4E7C-9DFA-961B98AA0ED9}"/>
              </a:ext>
            </a:extLst>
          </p:cNvPr>
          <p:cNvSpPr>
            <a:spLocks xmlns:a="http://schemas.openxmlformats.org/drawingml/2006/main" noGrp="1"/>
          </p:cNvSpPr>
          <p:nvPr/>
        </p:nvSpPr>
        <p:spPr>
          <a:xfrm xmlns:a="http://schemas.openxmlformats.org/drawingml/2006/main">
            <a:off x="8096250" y="3905250"/>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17324D"/>
                </a:solidFill>
                <a:latin typeface="Helvetica"/>
                <a:ea typeface="Helvetica"/>
                <a:cs typeface="Helvetica"/>
              </a:defRPr>
            </a:pPr>
            <a:r>
              <a:rPr sz="3000" b="1">
                <a:solidFill>
                  <a:srgbClr val="17324D"/>
                </a:solidFill>
                <a:latin typeface="Helvetica"/>
                <a:ea typeface="Helvetica"/>
                <a:cs typeface="Helvetica"/>
              </a:rPr>
              <a:t>47.520</a:t>
            </a:r>
          </a:p>
        </p:txBody>
      </p:sp>
      <p:sp>
        <p:nvSpPr>
          <p:cNvPr id="20" name="">
            <a:extLst xmlns:a="http://schemas.openxmlformats.org/drawingml/2006/main">
              <a:ext uri="{FF2B5EF4-FFF2-40B4-BE49-F238E27FC236}">
                <a16:creationId xmlns:a16="http://schemas.microsoft.com/office/drawing/2014/main" id="{23F07895-4368-4D60-A2B3-B8182CB1827D}"/>
              </a:ext>
            </a:extLst>
          </p:cNvPr>
          <p:cNvSpPr>
            <a:spLocks xmlns:a="http://schemas.openxmlformats.org/drawingml/2006/main" noGrp="1"/>
          </p:cNvSpPr>
          <p:nvPr/>
        </p:nvSpPr>
        <p:spPr>
          <a:xfrm xmlns:a="http://schemas.openxmlformats.org/drawingml/2006/main">
            <a:off x="8096250" y="4419600"/>
            <a:ext cx="314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room nights tambahan per tahun</a:t>
            </a:r>
          </a:p>
        </p:txBody>
      </p:sp>
      <p:sp>
        <p:nvSpPr>
          <p:cNvPr id="21" name="">
            <a:extLst xmlns:a="http://schemas.openxmlformats.org/drawingml/2006/main">
              <a:ext uri="{FF2B5EF4-FFF2-40B4-BE49-F238E27FC236}">
                <a16:creationId xmlns:a16="http://schemas.microsoft.com/office/drawing/2014/main" id="{06AA59EC-B0DF-4850-8007-4DBA723BF784}"/>
              </a:ext>
            </a:extLst>
          </p:cNvPr>
          <p:cNvSpPr>
            <a:spLocks xmlns:a="http://schemas.openxmlformats.org/drawingml/2006/main" noGrp="1"/>
          </p:cNvSpPr>
          <p:nvPr/>
        </p:nvSpPr>
        <p:spPr>
          <a:xfrm xmlns:a="http://schemas.openxmlformats.org/drawingml/2006/main">
            <a:off x="1714500" y="5429250"/>
            <a:ext cx="876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8806"/>
          </a:bodyPr>
          <a:lstStyle xmlns:a="http://schemas.openxmlformats.org/drawingml/2006/main"/>
          <a:p xmlns:a="http://schemas.openxmlformats.org/drawingml/2006/main">
            <a:pPr>
              <a:defRPr sz="1800" b="1">
                <a:solidFill>
                  <a:srgbClr val="B75347"/>
                </a:solidFill>
                <a:latin typeface="Helvetica"/>
                <a:ea typeface="Helvetica"/>
                <a:cs typeface="Helvetica"/>
              </a:defRPr>
            </a:pPr>
            <a:r>
              <a:rPr sz="1800" b="1">
                <a:solidFill>
                  <a:srgbClr val="B75347"/>
                </a:solidFill>
                <a:latin typeface="Helvetica"/>
                <a:ea typeface="Helvetica"/>
                <a:cs typeface="Helvetica"/>
              </a:rPr>
              <a:t>Kapasitas Stage 1 cocok untuk mengisi inventory 300 kamar yang ada. Ia belum mendukung tambahan 300 kamar.</a:t>
            </a:r>
          </a:p>
        </p:txBody>
      </p:sp>
    </p:spTree>
    <p:extLst>
      <p:ext uri="{BB962C8B-B14F-4D97-AF65-F5344CB8AC3E}">
        <p14:creationId xmlns:p14="http://schemas.microsoft.com/office/powerpoint/2010/main" val="989730421"/>
      </p:ext>
    </p:extLst>
  </p:cSld>
</p:sld>
</file>

<file path=ppt/slides/slide6.xml><?xml version="1.0" encoding="utf-8"?>
<p:sld xmlns:p="http://schemas.openxmlformats.org/presentationml/2006/main">
  <p:cSld>
    <p:bg>
      <p:bgPr>
        <a:solidFill xmlns:a="http://schemas.openxmlformats.org/drawingml/2006/main">
          <a:srgbClr val="F5F1E7"/>
        </a:solidFill>
      </p:bgPr>
    </p:bg>
    <p:spTree>
      <p:nvGrpSpPr>
        <p:cNvPr id="1" name=""/>
        <p:cNvGrpSpPr/>
        <p:nvPr/>
      </p:nvGrpSpPr>
      <p:grpSpPr>
        <a:xfrm xmlns:a="http://schemas.openxmlformats.org/drawingml/2006/main"/>
      </p:grpSpPr>
      <p:sp>
        <p:nvSpPr>
          <p:cNvPr id="44" name="">
            <a:extLst xmlns:a="http://schemas.openxmlformats.org/drawingml/2006/main">
              <a:ext uri="{FF2B5EF4-FFF2-40B4-BE49-F238E27FC236}">
                <a16:creationId xmlns:a16="http://schemas.microsoft.com/office/drawing/2014/main" id="{65B02EA3-76EF-4796-8E60-792CCDB2199D}"/>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PROGRAM INVESTASI</a:t>
            </a:r>
          </a:p>
        </p:txBody>
      </p:sp>
      <p:sp>
        <p:nvSpPr>
          <p:cNvPr id="2" name="">
            <a:extLst xmlns:a="http://schemas.openxmlformats.org/drawingml/2006/main">
              <a:ext uri="{FF2B5EF4-FFF2-40B4-BE49-F238E27FC236}">
                <a16:creationId xmlns:a16="http://schemas.microsoft.com/office/drawing/2014/main" id="{8CE475BE-9FDE-4D87-8498-72818C5E6194}"/>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17324D"/>
                </a:solidFill>
                <a:latin typeface="Helvetica"/>
                <a:ea typeface="Helvetica"/>
                <a:cs typeface="Helvetica"/>
              </a:defRPr>
            </a:pPr>
            <a:r>
              <a:rPr sz="2700" b="1">
                <a:solidFill>
                  <a:srgbClr val="17324D"/>
                </a:solidFill>
                <a:latin typeface="Helvetica"/>
                <a:ea typeface="Helvetica"/>
                <a:cs typeface="Helvetica"/>
              </a:rPr>
              <a:t>Portofolio atraksi Stage 1</a:t>
            </a:r>
          </a:p>
        </p:txBody>
      </p:sp>
      <p:sp>
        <p:nvSpPr>
          <p:cNvPr id="3" name="">
            <a:extLst xmlns:a="http://schemas.openxmlformats.org/drawingml/2006/main">
              <a:ext uri="{FF2B5EF4-FFF2-40B4-BE49-F238E27FC236}">
                <a16:creationId xmlns:a16="http://schemas.microsoft.com/office/drawing/2014/main" id="{B6579E25-61B6-40A3-A9BF-A4C21548C206}"/>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 name="">
            <a:extLst xmlns:a="http://schemas.openxmlformats.org/drawingml/2006/main">
              <a:ext uri="{FF2B5EF4-FFF2-40B4-BE49-F238E27FC236}">
                <a16:creationId xmlns:a16="http://schemas.microsoft.com/office/drawing/2014/main" id="{80EBF9B0-2DCA-4DB7-A661-DE978FE80762}"/>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667269"/>
                </a:solidFill>
                <a:latin typeface="Helvetica"/>
                <a:ea typeface="Helvetica"/>
                <a:cs typeface="Helvetica"/>
              </a:defRPr>
            </a:pPr>
            <a:r>
              <a:rPr sz="975" b="1">
                <a:solidFill>
                  <a:srgbClr val="667269"/>
                </a:solidFill>
                <a:latin typeface="Helvetica"/>
                <a:ea typeface="Helvetica"/>
                <a:cs typeface="Helvetica"/>
              </a:rPr>
              <a:t>06</a:t>
            </a:r>
          </a:p>
        </p:txBody>
      </p:sp>
      <p:sp>
        <p:nvSpPr>
          <p:cNvPr id="5" name="">
            <a:extLst xmlns:a="http://schemas.openxmlformats.org/drawingml/2006/main">
              <a:ext uri="{FF2B5EF4-FFF2-40B4-BE49-F238E27FC236}">
                <a16:creationId xmlns:a16="http://schemas.microsoft.com/office/drawing/2014/main" id="{84F382E3-1B30-4931-816A-160629DD54B2}"/>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667269"/>
                </a:solidFill>
                <a:latin typeface="Helvetica"/>
                <a:ea typeface="Helvetica"/>
                <a:cs typeface="Helvetica"/>
              </a:defRPr>
            </a:pPr>
            <a:r>
              <a:rPr sz="825" b="1">
                <a:solidFill>
                  <a:srgbClr val="667269"/>
                </a:solidFill>
                <a:latin typeface="Helvetica"/>
                <a:ea typeface="Helvetica"/>
                <a:cs typeface="Helvetica"/>
              </a:rPr>
              <a:t>TANJUNG LESUNG  |  STAGE 1</a:t>
            </a:r>
          </a:p>
        </p:txBody>
      </p:sp>
      <p:sp>
        <p:nvSpPr>
          <p:cNvPr id="6" name="">
            <a:extLst xmlns:a="http://schemas.openxmlformats.org/drawingml/2006/main">
              <a:ext uri="{FF2B5EF4-FFF2-40B4-BE49-F238E27FC236}">
                <a16:creationId xmlns:a16="http://schemas.microsoft.com/office/drawing/2014/main" id="{D8928047-B7BC-42E7-8C9E-A0BE1025433F}"/>
              </a:ext>
            </a:extLst>
          </p:cNvPr>
          <p:cNvSpPr>
            <a:spLocks xmlns:a="http://schemas.openxmlformats.org/drawingml/2006/main" noGrp="1"/>
          </p:cNvSpPr>
          <p:nvPr/>
        </p:nvSpPr>
        <p:spPr>
          <a:xfrm xmlns:a="http://schemas.openxmlformats.org/drawingml/2006/main">
            <a:off x="666750" y="15716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D18439"/>
                </a:solidFill>
                <a:latin typeface="Helvetica"/>
                <a:ea typeface="Helvetica"/>
                <a:cs typeface="Helvetica"/>
              </a:defRPr>
            </a:pPr>
            <a:r>
              <a:rPr sz="1350" b="1">
                <a:solidFill>
                  <a:srgbClr val="D18439"/>
                </a:solidFill>
                <a:latin typeface="Helvetica"/>
                <a:ea typeface="Helvetica"/>
                <a:cs typeface="Helvetica"/>
              </a:rPr>
              <a:t>01</a:t>
            </a:r>
          </a:p>
        </p:txBody>
      </p:sp>
      <p:sp>
        <p:nvSpPr>
          <p:cNvPr id="7" name="">
            <a:extLst xmlns:a="http://schemas.openxmlformats.org/drawingml/2006/main">
              <a:ext uri="{FF2B5EF4-FFF2-40B4-BE49-F238E27FC236}">
                <a16:creationId xmlns:a16="http://schemas.microsoft.com/office/drawing/2014/main" id="{EB320B79-973F-4FFC-8696-6080E2ACA1E6}"/>
              </a:ext>
            </a:extLst>
          </p:cNvPr>
          <p:cNvSpPr>
            <a:spLocks xmlns:a="http://schemas.openxmlformats.org/drawingml/2006/main" noGrp="1"/>
          </p:cNvSpPr>
          <p:nvPr/>
        </p:nvSpPr>
        <p:spPr>
          <a:xfrm xmlns:a="http://schemas.openxmlformats.org/drawingml/2006/main">
            <a:off x="1238250" y="1571625"/>
            <a:ext cx="209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827"/>
          </a:bodyPr>
          <a:lstStyle xmlns:a="http://schemas.openxmlformats.org/drawingml/2006/main"/>
          <a:p xmlns:a="http://schemas.openxmlformats.org/drawingml/2006/main">
            <a:pPr>
              <a:defRPr sz="2025" b="1">
                <a:solidFill>
                  <a:srgbClr val="17324D"/>
                </a:solidFill>
                <a:latin typeface="Helvetica"/>
                <a:ea typeface="Helvetica"/>
                <a:cs typeface="Helvetica"/>
              </a:defRPr>
            </a:pPr>
            <a:r>
              <a:rPr sz="2025" b="1">
                <a:solidFill>
                  <a:srgbClr val="17324D"/>
                </a:solidFill>
                <a:latin typeface="Helvetica"/>
                <a:ea typeface="Helvetica"/>
                <a:cs typeface="Helvetica"/>
              </a:rPr>
              <a:t>Alpukat</a:t>
            </a:r>
          </a:p>
        </p:txBody>
      </p:sp>
      <p:sp>
        <p:nvSpPr>
          <p:cNvPr id="8" name="">
            <a:extLst xmlns:a="http://schemas.openxmlformats.org/drawingml/2006/main">
              <a:ext uri="{FF2B5EF4-FFF2-40B4-BE49-F238E27FC236}">
                <a16:creationId xmlns:a16="http://schemas.microsoft.com/office/drawing/2014/main" id="{997A5D55-01E2-4DC4-AD2A-DD5EC6D3D1E9}"/>
              </a:ext>
            </a:extLst>
          </p:cNvPr>
          <p:cNvSpPr>
            <a:spLocks xmlns:a="http://schemas.openxmlformats.org/drawingml/2006/main" noGrp="1"/>
          </p:cNvSpPr>
          <p:nvPr/>
        </p:nvSpPr>
        <p:spPr>
          <a:xfrm xmlns:a="http://schemas.openxmlformats.org/drawingml/2006/main">
            <a:off x="1238250" y="2028825"/>
            <a:ext cx="142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2,0 ha lahan</a:t>
            </a:r>
          </a:p>
        </p:txBody>
      </p:sp>
      <p:sp>
        <p:nvSpPr>
          <p:cNvPr id="9" name="">
            <a:extLst xmlns:a="http://schemas.openxmlformats.org/drawingml/2006/main">
              <a:ext uri="{FF2B5EF4-FFF2-40B4-BE49-F238E27FC236}">
                <a16:creationId xmlns:a16="http://schemas.microsoft.com/office/drawing/2014/main" id="{F2216CCF-6000-4AC0-B6B1-4B28271D723D}"/>
              </a:ext>
            </a:extLst>
          </p:cNvPr>
          <p:cNvSpPr>
            <a:spLocks xmlns:a="http://schemas.openxmlformats.org/drawingml/2006/main" noGrp="1"/>
          </p:cNvSpPr>
          <p:nvPr/>
        </p:nvSpPr>
        <p:spPr>
          <a:xfrm xmlns:a="http://schemas.openxmlformats.org/drawingml/2006/main">
            <a:off x="2762250" y="2028825"/>
            <a:ext cx="1047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1">
                <a:solidFill>
                  <a:srgbClr val="2E5B3B"/>
                </a:solidFill>
                <a:latin typeface="Helvetica"/>
                <a:ea typeface="Helvetica"/>
                <a:cs typeface="Helvetica"/>
              </a:defRPr>
            </a:pPr>
            <a:r>
              <a:rPr sz="1200" b="1">
                <a:solidFill>
                  <a:srgbClr val="2E5B3B"/>
                </a:solidFill>
                <a:latin typeface="Helvetica"/>
                <a:ea typeface="Helvetica"/>
                <a:cs typeface="Helvetica"/>
              </a:rPr>
              <a:t>Rp4,0 bn</a:t>
            </a:r>
          </a:p>
        </p:txBody>
      </p:sp>
      <p:sp>
        <p:nvSpPr>
          <p:cNvPr id="10" name="">
            <a:extLst xmlns:a="http://schemas.openxmlformats.org/drawingml/2006/main">
              <a:ext uri="{FF2B5EF4-FFF2-40B4-BE49-F238E27FC236}">
                <a16:creationId xmlns:a16="http://schemas.microsoft.com/office/drawing/2014/main" id="{D1665EEF-65CB-4033-97F7-18A37E336F08}"/>
              </a:ext>
            </a:extLst>
          </p:cNvPr>
          <p:cNvSpPr>
            <a:spLocks xmlns:a="http://schemas.openxmlformats.org/drawingml/2006/main" noGrp="1"/>
          </p:cNvSpPr>
          <p:nvPr/>
        </p:nvSpPr>
        <p:spPr>
          <a:xfrm xmlns:a="http://schemas.openxmlformats.org/drawingml/2006/main">
            <a:off x="1238250" y="2409825"/>
            <a:ext cx="28575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11" name="">
            <a:extLst xmlns:a="http://schemas.openxmlformats.org/drawingml/2006/main">
              <a:ext uri="{FF2B5EF4-FFF2-40B4-BE49-F238E27FC236}">
                <a16:creationId xmlns:a16="http://schemas.microsoft.com/office/drawing/2014/main" id="{C931C0FC-FF07-4E69-A14E-3587D64A2987}"/>
              </a:ext>
            </a:extLst>
          </p:cNvPr>
          <p:cNvSpPr>
            <a:spLocks xmlns:a="http://schemas.openxmlformats.org/drawingml/2006/main" noGrp="1"/>
          </p:cNvSpPr>
          <p:nvPr/>
        </p:nvSpPr>
        <p:spPr>
          <a:xfrm xmlns:a="http://schemas.openxmlformats.org/drawingml/2006/main">
            <a:off x="1238250" y="2552700"/>
            <a:ext cx="1809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00" b="1">
                <a:solidFill>
                  <a:srgbClr val="2E5B3B"/>
                </a:solidFill>
                <a:latin typeface="Helvetica"/>
                <a:ea typeface="Helvetica"/>
                <a:cs typeface="Helvetica"/>
              </a:defRPr>
            </a:pPr>
            <a:r>
              <a:rPr sz="900" b="1">
                <a:solidFill>
                  <a:srgbClr val="2E5B3B"/>
                </a:solidFill>
                <a:latin typeface="Helvetica"/>
                <a:ea typeface="Helvetica"/>
                <a:cs typeface="Helvetica"/>
              </a:rPr>
              <a:t>MODEL OPERATOR</a:t>
            </a:r>
          </a:p>
        </p:txBody>
      </p:sp>
      <p:sp>
        <p:nvSpPr>
          <p:cNvPr id="12" name="">
            <a:extLst xmlns:a="http://schemas.openxmlformats.org/drawingml/2006/main">
              <a:ext uri="{FF2B5EF4-FFF2-40B4-BE49-F238E27FC236}">
                <a16:creationId xmlns:a16="http://schemas.microsoft.com/office/drawing/2014/main" id="{5B5A5E71-2BE1-4EB5-BEA1-DFA8DA5E6BA2}"/>
              </a:ext>
            </a:extLst>
          </p:cNvPr>
          <p:cNvSpPr>
            <a:spLocks xmlns:a="http://schemas.openxmlformats.org/drawingml/2006/main" noGrp="1"/>
          </p:cNvSpPr>
          <p:nvPr/>
        </p:nvSpPr>
        <p:spPr>
          <a:xfrm xmlns:a="http://schemas.openxmlformats.org/drawingml/2006/main">
            <a:off x="4429125" y="15716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D18439"/>
                </a:solidFill>
                <a:latin typeface="Helvetica"/>
                <a:ea typeface="Helvetica"/>
                <a:cs typeface="Helvetica"/>
              </a:defRPr>
            </a:pPr>
            <a:r>
              <a:rPr sz="1350" b="1">
                <a:solidFill>
                  <a:srgbClr val="D18439"/>
                </a:solidFill>
                <a:latin typeface="Helvetica"/>
                <a:ea typeface="Helvetica"/>
                <a:cs typeface="Helvetica"/>
              </a:rPr>
              <a:t>02</a:t>
            </a:r>
          </a:p>
        </p:txBody>
      </p:sp>
      <p:sp>
        <p:nvSpPr>
          <p:cNvPr id="13" name="">
            <a:extLst xmlns:a="http://schemas.openxmlformats.org/drawingml/2006/main">
              <a:ext uri="{FF2B5EF4-FFF2-40B4-BE49-F238E27FC236}">
                <a16:creationId xmlns:a16="http://schemas.microsoft.com/office/drawing/2014/main" id="{D6C53F6C-17E8-4D32-B31B-816D86D3C883}"/>
              </a:ext>
            </a:extLst>
          </p:cNvPr>
          <p:cNvSpPr>
            <a:spLocks xmlns:a="http://schemas.openxmlformats.org/drawingml/2006/main" noGrp="1"/>
          </p:cNvSpPr>
          <p:nvPr/>
        </p:nvSpPr>
        <p:spPr>
          <a:xfrm xmlns:a="http://schemas.openxmlformats.org/drawingml/2006/main">
            <a:off x="5000625" y="1571625"/>
            <a:ext cx="209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827"/>
          </a:bodyPr>
          <a:lstStyle xmlns:a="http://schemas.openxmlformats.org/drawingml/2006/main"/>
          <a:p xmlns:a="http://schemas.openxmlformats.org/drawingml/2006/main">
            <a:pPr>
              <a:defRPr sz="2025" b="1">
                <a:solidFill>
                  <a:srgbClr val="17324D"/>
                </a:solidFill>
                <a:latin typeface="Helvetica"/>
                <a:ea typeface="Helvetica"/>
                <a:cs typeface="Helvetica"/>
              </a:defRPr>
            </a:pPr>
            <a:r>
              <a:rPr sz="2025" b="1">
                <a:solidFill>
                  <a:srgbClr val="17324D"/>
                </a:solidFill>
                <a:latin typeface="Helvetica"/>
                <a:ea typeface="Helvetica"/>
                <a:cs typeface="Helvetica"/>
              </a:rPr>
              <a:t>Lebah</a:t>
            </a:r>
          </a:p>
        </p:txBody>
      </p:sp>
      <p:sp>
        <p:nvSpPr>
          <p:cNvPr id="14" name="">
            <a:extLst xmlns:a="http://schemas.openxmlformats.org/drawingml/2006/main">
              <a:ext uri="{FF2B5EF4-FFF2-40B4-BE49-F238E27FC236}">
                <a16:creationId xmlns:a16="http://schemas.microsoft.com/office/drawing/2014/main" id="{C75FB453-9604-4407-B31E-A5994B228D01}"/>
              </a:ext>
            </a:extLst>
          </p:cNvPr>
          <p:cNvSpPr>
            <a:spLocks xmlns:a="http://schemas.openxmlformats.org/drawingml/2006/main" noGrp="1"/>
          </p:cNvSpPr>
          <p:nvPr/>
        </p:nvSpPr>
        <p:spPr>
          <a:xfrm xmlns:a="http://schemas.openxmlformats.org/drawingml/2006/main">
            <a:off x="5000625" y="2028825"/>
            <a:ext cx="142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0,75 ha lahan</a:t>
            </a:r>
          </a:p>
        </p:txBody>
      </p:sp>
      <p:sp>
        <p:nvSpPr>
          <p:cNvPr id="15" name="">
            <a:extLst xmlns:a="http://schemas.openxmlformats.org/drawingml/2006/main">
              <a:ext uri="{FF2B5EF4-FFF2-40B4-BE49-F238E27FC236}">
                <a16:creationId xmlns:a16="http://schemas.microsoft.com/office/drawing/2014/main" id="{4D6B7731-3229-4AF8-AE25-41535B6F2D79}"/>
              </a:ext>
            </a:extLst>
          </p:cNvPr>
          <p:cNvSpPr>
            <a:spLocks xmlns:a="http://schemas.openxmlformats.org/drawingml/2006/main" noGrp="1"/>
          </p:cNvSpPr>
          <p:nvPr/>
        </p:nvSpPr>
        <p:spPr>
          <a:xfrm xmlns:a="http://schemas.openxmlformats.org/drawingml/2006/main">
            <a:off x="6524625" y="2028825"/>
            <a:ext cx="1047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1">
                <a:solidFill>
                  <a:srgbClr val="2E5B3B"/>
                </a:solidFill>
                <a:latin typeface="Helvetica"/>
                <a:ea typeface="Helvetica"/>
                <a:cs typeface="Helvetica"/>
              </a:defRPr>
            </a:pPr>
            <a:r>
              <a:rPr sz="1200" b="1">
                <a:solidFill>
                  <a:srgbClr val="2E5B3B"/>
                </a:solidFill>
                <a:latin typeface="Helvetica"/>
                <a:ea typeface="Helvetica"/>
                <a:cs typeface="Helvetica"/>
              </a:rPr>
              <a:t>Rp2,5 bn</a:t>
            </a:r>
          </a:p>
        </p:txBody>
      </p:sp>
      <p:sp>
        <p:nvSpPr>
          <p:cNvPr id="16" name="">
            <a:extLst xmlns:a="http://schemas.openxmlformats.org/drawingml/2006/main">
              <a:ext uri="{FF2B5EF4-FFF2-40B4-BE49-F238E27FC236}">
                <a16:creationId xmlns:a16="http://schemas.microsoft.com/office/drawing/2014/main" id="{10A9656C-2694-4C2C-A873-31D566B1AC0B}"/>
              </a:ext>
            </a:extLst>
          </p:cNvPr>
          <p:cNvSpPr>
            <a:spLocks xmlns:a="http://schemas.openxmlformats.org/drawingml/2006/main" noGrp="1"/>
          </p:cNvSpPr>
          <p:nvPr/>
        </p:nvSpPr>
        <p:spPr>
          <a:xfrm xmlns:a="http://schemas.openxmlformats.org/drawingml/2006/main">
            <a:off x="5000625" y="2409825"/>
            <a:ext cx="28575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17" name="">
            <a:extLst xmlns:a="http://schemas.openxmlformats.org/drawingml/2006/main">
              <a:ext uri="{FF2B5EF4-FFF2-40B4-BE49-F238E27FC236}">
                <a16:creationId xmlns:a16="http://schemas.microsoft.com/office/drawing/2014/main" id="{BE6CC867-1D0E-44B0-B6E5-F54E2E50BF43}"/>
              </a:ext>
            </a:extLst>
          </p:cNvPr>
          <p:cNvSpPr>
            <a:spLocks xmlns:a="http://schemas.openxmlformats.org/drawingml/2006/main" noGrp="1"/>
          </p:cNvSpPr>
          <p:nvPr/>
        </p:nvSpPr>
        <p:spPr>
          <a:xfrm xmlns:a="http://schemas.openxmlformats.org/drawingml/2006/main">
            <a:off x="5000625" y="2552700"/>
            <a:ext cx="1809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00" b="1">
                <a:solidFill>
                  <a:srgbClr val="B75347"/>
                </a:solidFill>
                <a:latin typeface="Helvetica"/>
                <a:ea typeface="Helvetica"/>
                <a:cs typeface="Helvetica"/>
              </a:defRPr>
            </a:pPr>
            <a:r>
              <a:rPr sz="900" b="1">
                <a:solidFill>
                  <a:srgbClr val="B75347"/>
                </a:solidFill>
                <a:latin typeface="Helvetica"/>
                <a:ea typeface="Helvetica"/>
                <a:cs typeface="Helvetica"/>
              </a:rPr>
              <a:t>RFP</a:t>
            </a:r>
          </a:p>
        </p:txBody>
      </p:sp>
      <p:sp>
        <p:nvSpPr>
          <p:cNvPr id="18" name="">
            <a:extLst xmlns:a="http://schemas.openxmlformats.org/drawingml/2006/main">
              <a:ext uri="{FF2B5EF4-FFF2-40B4-BE49-F238E27FC236}">
                <a16:creationId xmlns:a16="http://schemas.microsoft.com/office/drawing/2014/main" id="{ED40B061-55B0-47BF-A4AD-0477A0073A41}"/>
              </a:ext>
            </a:extLst>
          </p:cNvPr>
          <p:cNvSpPr>
            <a:spLocks xmlns:a="http://schemas.openxmlformats.org/drawingml/2006/main" noGrp="1"/>
          </p:cNvSpPr>
          <p:nvPr/>
        </p:nvSpPr>
        <p:spPr>
          <a:xfrm xmlns:a="http://schemas.openxmlformats.org/drawingml/2006/main">
            <a:off x="8191500" y="1571625"/>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D18439"/>
                </a:solidFill>
                <a:latin typeface="Helvetica"/>
                <a:ea typeface="Helvetica"/>
                <a:cs typeface="Helvetica"/>
              </a:defRPr>
            </a:pPr>
            <a:r>
              <a:rPr sz="1350" b="1">
                <a:solidFill>
                  <a:srgbClr val="D18439"/>
                </a:solidFill>
                <a:latin typeface="Helvetica"/>
                <a:ea typeface="Helvetica"/>
                <a:cs typeface="Helvetica"/>
              </a:rPr>
              <a:t>03</a:t>
            </a:r>
          </a:p>
        </p:txBody>
      </p:sp>
      <p:sp>
        <p:nvSpPr>
          <p:cNvPr id="19" name="">
            <a:extLst xmlns:a="http://schemas.openxmlformats.org/drawingml/2006/main">
              <a:ext uri="{FF2B5EF4-FFF2-40B4-BE49-F238E27FC236}">
                <a16:creationId xmlns:a16="http://schemas.microsoft.com/office/drawing/2014/main" id="{67421D2B-5532-43C4-8CDE-7369C536E84E}"/>
              </a:ext>
            </a:extLst>
          </p:cNvPr>
          <p:cNvSpPr>
            <a:spLocks xmlns:a="http://schemas.openxmlformats.org/drawingml/2006/main" noGrp="1"/>
          </p:cNvSpPr>
          <p:nvPr/>
        </p:nvSpPr>
        <p:spPr>
          <a:xfrm xmlns:a="http://schemas.openxmlformats.org/drawingml/2006/main">
            <a:off x="8763000" y="1571625"/>
            <a:ext cx="209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827"/>
          </a:bodyPr>
          <a:lstStyle xmlns:a="http://schemas.openxmlformats.org/drawingml/2006/main"/>
          <a:p xmlns:a="http://schemas.openxmlformats.org/drawingml/2006/main">
            <a:pPr>
              <a:defRPr sz="2025" b="1">
                <a:solidFill>
                  <a:srgbClr val="17324D"/>
                </a:solidFill>
                <a:latin typeface="Helvetica"/>
                <a:ea typeface="Helvetica"/>
                <a:cs typeface="Helvetica"/>
              </a:defRPr>
            </a:pPr>
            <a:r>
              <a:rPr sz="2025" b="1">
                <a:solidFill>
                  <a:srgbClr val="17324D"/>
                </a:solidFill>
                <a:latin typeface="Helvetica"/>
                <a:ea typeface="Helvetica"/>
                <a:cs typeface="Helvetica"/>
              </a:rPr>
              <a:t>Ayam</a:t>
            </a:r>
          </a:p>
        </p:txBody>
      </p:sp>
      <p:sp>
        <p:nvSpPr>
          <p:cNvPr id="20" name="">
            <a:extLst xmlns:a="http://schemas.openxmlformats.org/drawingml/2006/main">
              <a:ext uri="{FF2B5EF4-FFF2-40B4-BE49-F238E27FC236}">
                <a16:creationId xmlns:a16="http://schemas.microsoft.com/office/drawing/2014/main" id="{27F092AB-B305-46F3-AD72-0695CC78EB2D}"/>
              </a:ext>
            </a:extLst>
          </p:cNvPr>
          <p:cNvSpPr>
            <a:spLocks xmlns:a="http://schemas.openxmlformats.org/drawingml/2006/main" noGrp="1"/>
          </p:cNvSpPr>
          <p:nvPr/>
        </p:nvSpPr>
        <p:spPr>
          <a:xfrm xmlns:a="http://schemas.openxmlformats.org/drawingml/2006/main">
            <a:off x="8763000" y="2028825"/>
            <a:ext cx="142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1,0 ha lahan</a:t>
            </a:r>
          </a:p>
        </p:txBody>
      </p:sp>
      <p:sp>
        <p:nvSpPr>
          <p:cNvPr id="21" name="">
            <a:extLst xmlns:a="http://schemas.openxmlformats.org/drawingml/2006/main">
              <a:ext uri="{FF2B5EF4-FFF2-40B4-BE49-F238E27FC236}">
                <a16:creationId xmlns:a16="http://schemas.microsoft.com/office/drawing/2014/main" id="{2F603BEB-4EFC-43DC-BAE0-E2460E5751F3}"/>
              </a:ext>
            </a:extLst>
          </p:cNvPr>
          <p:cNvSpPr>
            <a:spLocks xmlns:a="http://schemas.openxmlformats.org/drawingml/2006/main" noGrp="1"/>
          </p:cNvSpPr>
          <p:nvPr/>
        </p:nvSpPr>
        <p:spPr>
          <a:xfrm xmlns:a="http://schemas.openxmlformats.org/drawingml/2006/main">
            <a:off x="10287000" y="2028825"/>
            <a:ext cx="1047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1">
                <a:solidFill>
                  <a:srgbClr val="2E5B3B"/>
                </a:solidFill>
                <a:latin typeface="Helvetica"/>
                <a:ea typeface="Helvetica"/>
                <a:cs typeface="Helvetica"/>
              </a:defRPr>
            </a:pPr>
            <a:r>
              <a:rPr sz="1200" b="1">
                <a:solidFill>
                  <a:srgbClr val="2E5B3B"/>
                </a:solidFill>
                <a:latin typeface="Helvetica"/>
                <a:ea typeface="Helvetica"/>
                <a:cs typeface="Helvetica"/>
              </a:rPr>
              <a:t>Rp3,5 bn</a:t>
            </a:r>
          </a:p>
        </p:txBody>
      </p:sp>
      <p:sp>
        <p:nvSpPr>
          <p:cNvPr id="22" name="">
            <a:extLst xmlns:a="http://schemas.openxmlformats.org/drawingml/2006/main">
              <a:ext uri="{FF2B5EF4-FFF2-40B4-BE49-F238E27FC236}">
                <a16:creationId xmlns:a16="http://schemas.microsoft.com/office/drawing/2014/main" id="{D39CF6EE-2802-4A99-B5A2-A9D4866BC7AB}"/>
              </a:ext>
            </a:extLst>
          </p:cNvPr>
          <p:cNvSpPr>
            <a:spLocks xmlns:a="http://schemas.openxmlformats.org/drawingml/2006/main" noGrp="1"/>
          </p:cNvSpPr>
          <p:nvPr/>
        </p:nvSpPr>
        <p:spPr>
          <a:xfrm xmlns:a="http://schemas.openxmlformats.org/drawingml/2006/main">
            <a:off x="8763000" y="2409825"/>
            <a:ext cx="28575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23" name="">
            <a:extLst xmlns:a="http://schemas.openxmlformats.org/drawingml/2006/main">
              <a:ext uri="{FF2B5EF4-FFF2-40B4-BE49-F238E27FC236}">
                <a16:creationId xmlns:a16="http://schemas.microsoft.com/office/drawing/2014/main" id="{59E8353E-39EB-41AE-A211-839298493E39}"/>
              </a:ext>
            </a:extLst>
          </p:cNvPr>
          <p:cNvSpPr>
            <a:spLocks xmlns:a="http://schemas.openxmlformats.org/drawingml/2006/main" noGrp="1"/>
          </p:cNvSpPr>
          <p:nvPr/>
        </p:nvSpPr>
        <p:spPr>
          <a:xfrm xmlns:a="http://schemas.openxmlformats.org/drawingml/2006/main">
            <a:off x="8763000" y="2552700"/>
            <a:ext cx="1809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00" b="1">
                <a:solidFill>
                  <a:srgbClr val="B75347"/>
                </a:solidFill>
                <a:latin typeface="Helvetica"/>
                <a:ea typeface="Helvetica"/>
                <a:cs typeface="Helvetica"/>
              </a:defRPr>
            </a:pPr>
            <a:r>
              <a:rPr sz="900" b="1">
                <a:solidFill>
                  <a:srgbClr val="B75347"/>
                </a:solidFill>
                <a:latin typeface="Helvetica"/>
                <a:ea typeface="Helvetica"/>
                <a:cs typeface="Helvetica"/>
              </a:rPr>
              <a:t>RFP</a:t>
            </a:r>
          </a:p>
        </p:txBody>
      </p:sp>
      <p:sp>
        <p:nvSpPr>
          <p:cNvPr id="24" name="">
            <a:extLst xmlns:a="http://schemas.openxmlformats.org/drawingml/2006/main">
              <a:ext uri="{FF2B5EF4-FFF2-40B4-BE49-F238E27FC236}">
                <a16:creationId xmlns:a16="http://schemas.microsoft.com/office/drawing/2014/main" id="{50EF3279-30ED-4494-B17A-724A01894205}"/>
              </a:ext>
            </a:extLst>
          </p:cNvPr>
          <p:cNvSpPr>
            <a:spLocks xmlns:a="http://schemas.openxmlformats.org/drawingml/2006/main" noGrp="1"/>
          </p:cNvSpPr>
          <p:nvPr/>
        </p:nvSpPr>
        <p:spPr>
          <a:xfrm xmlns:a="http://schemas.openxmlformats.org/drawingml/2006/main">
            <a:off x="666750" y="33337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D18439"/>
                </a:solidFill>
                <a:latin typeface="Helvetica"/>
                <a:ea typeface="Helvetica"/>
                <a:cs typeface="Helvetica"/>
              </a:defRPr>
            </a:pPr>
            <a:r>
              <a:rPr sz="1350" b="1">
                <a:solidFill>
                  <a:srgbClr val="D18439"/>
                </a:solidFill>
                <a:latin typeface="Helvetica"/>
                <a:ea typeface="Helvetica"/>
                <a:cs typeface="Helvetica"/>
              </a:rPr>
              <a:t>04</a:t>
            </a:r>
          </a:p>
        </p:txBody>
      </p:sp>
      <p:sp>
        <p:nvSpPr>
          <p:cNvPr id="25" name="">
            <a:extLst xmlns:a="http://schemas.openxmlformats.org/drawingml/2006/main">
              <a:ext uri="{FF2B5EF4-FFF2-40B4-BE49-F238E27FC236}">
                <a16:creationId xmlns:a16="http://schemas.microsoft.com/office/drawing/2014/main" id="{33951D7B-0D1C-4EAA-BD3A-BF648D3E773F}"/>
              </a:ext>
            </a:extLst>
          </p:cNvPr>
          <p:cNvSpPr>
            <a:spLocks xmlns:a="http://schemas.openxmlformats.org/drawingml/2006/main" noGrp="1"/>
          </p:cNvSpPr>
          <p:nvPr/>
        </p:nvSpPr>
        <p:spPr>
          <a:xfrm xmlns:a="http://schemas.openxmlformats.org/drawingml/2006/main">
            <a:off x="1238250" y="3333750"/>
            <a:ext cx="209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827"/>
          </a:bodyPr>
          <a:lstStyle xmlns:a="http://schemas.openxmlformats.org/drawingml/2006/main"/>
          <a:p xmlns:a="http://schemas.openxmlformats.org/drawingml/2006/main">
            <a:pPr>
              <a:defRPr sz="2025" b="1">
                <a:solidFill>
                  <a:srgbClr val="17324D"/>
                </a:solidFill>
                <a:latin typeface="Helvetica"/>
                <a:ea typeface="Helvetica"/>
                <a:cs typeface="Helvetica"/>
              </a:defRPr>
            </a:pPr>
            <a:r>
              <a:rPr sz="2025" b="1">
                <a:solidFill>
                  <a:srgbClr val="17324D"/>
                </a:solidFill>
                <a:latin typeface="Helvetica"/>
                <a:ea typeface="Helvetica"/>
                <a:cs typeface="Helvetica"/>
              </a:rPr>
              <a:t>Kopi</a:t>
            </a:r>
          </a:p>
        </p:txBody>
      </p:sp>
      <p:sp>
        <p:nvSpPr>
          <p:cNvPr id="26" name="">
            <a:extLst xmlns:a="http://schemas.openxmlformats.org/drawingml/2006/main">
              <a:ext uri="{FF2B5EF4-FFF2-40B4-BE49-F238E27FC236}">
                <a16:creationId xmlns:a16="http://schemas.microsoft.com/office/drawing/2014/main" id="{322C51BE-B330-4D79-9B58-95FB90FD508D}"/>
              </a:ext>
            </a:extLst>
          </p:cNvPr>
          <p:cNvSpPr>
            <a:spLocks xmlns:a="http://schemas.openxmlformats.org/drawingml/2006/main" noGrp="1"/>
          </p:cNvSpPr>
          <p:nvPr/>
        </p:nvSpPr>
        <p:spPr>
          <a:xfrm xmlns:a="http://schemas.openxmlformats.org/drawingml/2006/main">
            <a:off x="1238250" y="3790950"/>
            <a:ext cx="142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0,75 ha lahan</a:t>
            </a:r>
          </a:p>
        </p:txBody>
      </p:sp>
      <p:sp>
        <p:nvSpPr>
          <p:cNvPr id="27" name="">
            <a:extLst xmlns:a="http://schemas.openxmlformats.org/drawingml/2006/main">
              <a:ext uri="{FF2B5EF4-FFF2-40B4-BE49-F238E27FC236}">
                <a16:creationId xmlns:a16="http://schemas.microsoft.com/office/drawing/2014/main" id="{1FBCA13F-E99F-4656-81B8-D492C5492B9B}"/>
              </a:ext>
            </a:extLst>
          </p:cNvPr>
          <p:cNvSpPr>
            <a:spLocks xmlns:a="http://schemas.openxmlformats.org/drawingml/2006/main" noGrp="1"/>
          </p:cNvSpPr>
          <p:nvPr/>
        </p:nvSpPr>
        <p:spPr>
          <a:xfrm xmlns:a="http://schemas.openxmlformats.org/drawingml/2006/main">
            <a:off x="2762250" y="3790950"/>
            <a:ext cx="1047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1">
                <a:solidFill>
                  <a:srgbClr val="2E5B3B"/>
                </a:solidFill>
                <a:latin typeface="Helvetica"/>
                <a:ea typeface="Helvetica"/>
                <a:cs typeface="Helvetica"/>
              </a:defRPr>
            </a:pPr>
            <a:r>
              <a:rPr sz="1200" b="1">
                <a:solidFill>
                  <a:srgbClr val="2E5B3B"/>
                </a:solidFill>
                <a:latin typeface="Helvetica"/>
                <a:ea typeface="Helvetica"/>
                <a:cs typeface="Helvetica"/>
              </a:rPr>
              <a:t>Rp3,5 bn</a:t>
            </a:r>
          </a:p>
        </p:txBody>
      </p:sp>
      <p:sp>
        <p:nvSpPr>
          <p:cNvPr id="28" name="">
            <a:extLst xmlns:a="http://schemas.openxmlformats.org/drawingml/2006/main">
              <a:ext uri="{FF2B5EF4-FFF2-40B4-BE49-F238E27FC236}">
                <a16:creationId xmlns:a16="http://schemas.microsoft.com/office/drawing/2014/main" id="{6E0E7273-616D-4114-A449-F6A9A5F6DB65}"/>
              </a:ext>
            </a:extLst>
          </p:cNvPr>
          <p:cNvSpPr>
            <a:spLocks xmlns:a="http://schemas.openxmlformats.org/drawingml/2006/main" noGrp="1"/>
          </p:cNvSpPr>
          <p:nvPr/>
        </p:nvSpPr>
        <p:spPr>
          <a:xfrm xmlns:a="http://schemas.openxmlformats.org/drawingml/2006/main">
            <a:off x="1238250" y="4171950"/>
            <a:ext cx="28575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29" name="">
            <a:extLst xmlns:a="http://schemas.openxmlformats.org/drawingml/2006/main">
              <a:ext uri="{FF2B5EF4-FFF2-40B4-BE49-F238E27FC236}">
                <a16:creationId xmlns:a16="http://schemas.microsoft.com/office/drawing/2014/main" id="{5F345F88-3B75-49AC-8D50-49DE984D689F}"/>
              </a:ext>
            </a:extLst>
          </p:cNvPr>
          <p:cNvSpPr>
            <a:spLocks xmlns:a="http://schemas.openxmlformats.org/drawingml/2006/main" noGrp="1"/>
          </p:cNvSpPr>
          <p:nvPr/>
        </p:nvSpPr>
        <p:spPr>
          <a:xfrm xmlns:a="http://schemas.openxmlformats.org/drawingml/2006/main">
            <a:off x="1238250" y="4314825"/>
            <a:ext cx="1809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00" b="1">
                <a:solidFill>
                  <a:srgbClr val="B75347"/>
                </a:solidFill>
                <a:latin typeface="Helvetica"/>
                <a:ea typeface="Helvetica"/>
                <a:cs typeface="Helvetica"/>
              </a:defRPr>
            </a:pPr>
            <a:r>
              <a:rPr sz="900" b="1">
                <a:solidFill>
                  <a:srgbClr val="B75347"/>
                </a:solidFill>
                <a:latin typeface="Helvetica"/>
                <a:ea typeface="Helvetica"/>
                <a:cs typeface="Helvetica"/>
              </a:rPr>
              <a:t>RFP</a:t>
            </a:r>
          </a:p>
        </p:txBody>
      </p:sp>
      <p:sp>
        <p:nvSpPr>
          <p:cNvPr id="30" name="">
            <a:extLst xmlns:a="http://schemas.openxmlformats.org/drawingml/2006/main">
              <a:ext uri="{FF2B5EF4-FFF2-40B4-BE49-F238E27FC236}">
                <a16:creationId xmlns:a16="http://schemas.microsoft.com/office/drawing/2014/main" id="{25349487-938D-40AE-9F5E-B0EECA869096}"/>
              </a:ext>
            </a:extLst>
          </p:cNvPr>
          <p:cNvSpPr>
            <a:spLocks xmlns:a="http://schemas.openxmlformats.org/drawingml/2006/main" noGrp="1"/>
          </p:cNvSpPr>
          <p:nvPr/>
        </p:nvSpPr>
        <p:spPr>
          <a:xfrm xmlns:a="http://schemas.openxmlformats.org/drawingml/2006/main">
            <a:off x="4429125" y="33337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D18439"/>
                </a:solidFill>
                <a:latin typeface="Helvetica"/>
                <a:ea typeface="Helvetica"/>
                <a:cs typeface="Helvetica"/>
              </a:defRPr>
            </a:pPr>
            <a:r>
              <a:rPr sz="1350" b="1">
                <a:solidFill>
                  <a:srgbClr val="D18439"/>
                </a:solidFill>
                <a:latin typeface="Helvetica"/>
                <a:ea typeface="Helvetica"/>
                <a:cs typeface="Helvetica"/>
              </a:rPr>
              <a:t>05</a:t>
            </a:r>
          </a:p>
        </p:txBody>
      </p:sp>
      <p:sp>
        <p:nvSpPr>
          <p:cNvPr id="31" name="">
            <a:extLst xmlns:a="http://schemas.openxmlformats.org/drawingml/2006/main">
              <a:ext uri="{FF2B5EF4-FFF2-40B4-BE49-F238E27FC236}">
                <a16:creationId xmlns:a16="http://schemas.microsoft.com/office/drawing/2014/main" id="{2C181717-1E68-433F-B47F-891A2135CB6C}"/>
              </a:ext>
            </a:extLst>
          </p:cNvPr>
          <p:cNvSpPr>
            <a:spLocks xmlns:a="http://schemas.openxmlformats.org/drawingml/2006/main" noGrp="1"/>
          </p:cNvSpPr>
          <p:nvPr/>
        </p:nvSpPr>
        <p:spPr>
          <a:xfrm xmlns:a="http://schemas.openxmlformats.org/drawingml/2006/main">
            <a:off x="5000625" y="3333750"/>
            <a:ext cx="209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827"/>
          </a:bodyPr>
          <a:lstStyle xmlns:a="http://schemas.openxmlformats.org/drawingml/2006/main"/>
          <a:p xmlns:a="http://schemas.openxmlformats.org/drawingml/2006/main">
            <a:pPr>
              <a:defRPr sz="2025" b="1">
                <a:solidFill>
                  <a:srgbClr val="17324D"/>
                </a:solidFill>
                <a:latin typeface="Helvetica"/>
                <a:ea typeface="Helvetica"/>
                <a:cs typeface="Helvetica"/>
              </a:defRPr>
            </a:pPr>
            <a:r>
              <a:rPr sz="2025" b="1">
                <a:solidFill>
                  <a:srgbClr val="17324D"/>
                </a:solidFill>
                <a:latin typeface="Helvetica"/>
                <a:ea typeface="Helvetica"/>
                <a:cs typeface="Helvetica"/>
              </a:rPr>
              <a:t>Batik</a:t>
            </a:r>
          </a:p>
        </p:txBody>
      </p:sp>
      <p:sp>
        <p:nvSpPr>
          <p:cNvPr id="32" name="">
            <a:extLst xmlns:a="http://schemas.openxmlformats.org/drawingml/2006/main">
              <a:ext uri="{FF2B5EF4-FFF2-40B4-BE49-F238E27FC236}">
                <a16:creationId xmlns:a16="http://schemas.microsoft.com/office/drawing/2014/main" id="{6EB0AD84-32F2-4C18-BA48-FF03931A3BD4}"/>
              </a:ext>
            </a:extLst>
          </p:cNvPr>
          <p:cNvSpPr>
            <a:spLocks xmlns:a="http://schemas.openxmlformats.org/drawingml/2006/main" noGrp="1"/>
          </p:cNvSpPr>
          <p:nvPr/>
        </p:nvSpPr>
        <p:spPr>
          <a:xfrm xmlns:a="http://schemas.openxmlformats.org/drawingml/2006/main">
            <a:off x="5000625" y="3790950"/>
            <a:ext cx="142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0,5 ha lahan</a:t>
            </a:r>
          </a:p>
        </p:txBody>
      </p:sp>
      <p:sp>
        <p:nvSpPr>
          <p:cNvPr id="33" name="">
            <a:extLst xmlns:a="http://schemas.openxmlformats.org/drawingml/2006/main">
              <a:ext uri="{FF2B5EF4-FFF2-40B4-BE49-F238E27FC236}">
                <a16:creationId xmlns:a16="http://schemas.microsoft.com/office/drawing/2014/main" id="{A550E0A9-62DB-4DD9-B465-4A748A18C7F3}"/>
              </a:ext>
            </a:extLst>
          </p:cNvPr>
          <p:cNvSpPr>
            <a:spLocks xmlns:a="http://schemas.openxmlformats.org/drawingml/2006/main" noGrp="1"/>
          </p:cNvSpPr>
          <p:nvPr/>
        </p:nvSpPr>
        <p:spPr>
          <a:xfrm xmlns:a="http://schemas.openxmlformats.org/drawingml/2006/main">
            <a:off x="6524625" y="3790950"/>
            <a:ext cx="1047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1">
                <a:solidFill>
                  <a:srgbClr val="2E5B3B"/>
                </a:solidFill>
                <a:latin typeface="Helvetica"/>
                <a:ea typeface="Helvetica"/>
                <a:cs typeface="Helvetica"/>
              </a:defRPr>
            </a:pPr>
            <a:r>
              <a:rPr sz="1200" b="1">
                <a:solidFill>
                  <a:srgbClr val="2E5B3B"/>
                </a:solidFill>
                <a:latin typeface="Helvetica"/>
                <a:ea typeface="Helvetica"/>
                <a:cs typeface="Helvetica"/>
              </a:rPr>
              <a:t>Rp2,0 bn</a:t>
            </a:r>
          </a:p>
        </p:txBody>
      </p:sp>
      <p:sp>
        <p:nvSpPr>
          <p:cNvPr id="34" name="">
            <a:extLst xmlns:a="http://schemas.openxmlformats.org/drawingml/2006/main">
              <a:ext uri="{FF2B5EF4-FFF2-40B4-BE49-F238E27FC236}">
                <a16:creationId xmlns:a16="http://schemas.microsoft.com/office/drawing/2014/main" id="{6F858F9C-F152-4567-BBCB-486642601B1D}"/>
              </a:ext>
            </a:extLst>
          </p:cNvPr>
          <p:cNvSpPr>
            <a:spLocks xmlns:a="http://schemas.openxmlformats.org/drawingml/2006/main" noGrp="1"/>
          </p:cNvSpPr>
          <p:nvPr/>
        </p:nvSpPr>
        <p:spPr>
          <a:xfrm xmlns:a="http://schemas.openxmlformats.org/drawingml/2006/main">
            <a:off x="5000625" y="4171950"/>
            <a:ext cx="28575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35" name="">
            <a:extLst xmlns:a="http://schemas.openxmlformats.org/drawingml/2006/main">
              <a:ext uri="{FF2B5EF4-FFF2-40B4-BE49-F238E27FC236}">
                <a16:creationId xmlns:a16="http://schemas.microsoft.com/office/drawing/2014/main" id="{2B2E969B-642C-4767-9DF1-04C05476C20A}"/>
              </a:ext>
            </a:extLst>
          </p:cNvPr>
          <p:cNvSpPr>
            <a:spLocks xmlns:a="http://schemas.openxmlformats.org/drawingml/2006/main" noGrp="1"/>
          </p:cNvSpPr>
          <p:nvPr/>
        </p:nvSpPr>
        <p:spPr>
          <a:xfrm xmlns:a="http://schemas.openxmlformats.org/drawingml/2006/main">
            <a:off x="5000625" y="4314825"/>
            <a:ext cx="1809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00" b="1">
                <a:solidFill>
                  <a:srgbClr val="B75347"/>
                </a:solidFill>
                <a:latin typeface="Helvetica"/>
                <a:ea typeface="Helvetica"/>
                <a:cs typeface="Helvetica"/>
              </a:defRPr>
            </a:pPr>
            <a:r>
              <a:rPr sz="900" b="1">
                <a:solidFill>
                  <a:srgbClr val="B75347"/>
                </a:solidFill>
                <a:latin typeface="Helvetica"/>
                <a:ea typeface="Helvetica"/>
                <a:cs typeface="Helvetica"/>
              </a:rPr>
              <a:t>RFP</a:t>
            </a:r>
          </a:p>
        </p:txBody>
      </p:sp>
      <p:sp>
        <p:nvSpPr>
          <p:cNvPr id="36" name="">
            <a:extLst xmlns:a="http://schemas.openxmlformats.org/drawingml/2006/main">
              <a:ext uri="{FF2B5EF4-FFF2-40B4-BE49-F238E27FC236}">
                <a16:creationId xmlns:a16="http://schemas.microsoft.com/office/drawing/2014/main" id="{C4D0B84A-2264-458D-99A3-52C398B4E60D}"/>
              </a:ext>
            </a:extLst>
          </p:cNvPr>
          <p:cNvSpPr>
            <a:spLocks xmlns:a="http://schemas.openxmlformats.org/drawingml/2006/main" noGrp="1"/>
          </p:cNvSpPr>
          <p:nvPr/>
        </p:nvSpPr>
        <p:spPr>
          <a:xfrm xmlns:a="http://schemas.openxmlformats.org/drawingml/2006/main">
            <a:off x="8191500" y="33337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D18439"/>
                </a:solidFill>
                <a:latin typeface="Helvetica"/>
                <a:ea typeface="Helvetica"/>
                <a:cs typeface="Helvetica"/>
              </a:defRPr>
            </a:pPr>
            <a:r>
              <a:rPr sz="1350" b="1">
                <a:solidFill>
                  <a:srgbClr val="D18439"/>
                </a:solidFill>
                <a:latin typeface="Helvetica"/>
                <a:ea typeface="Helvetica"/>
                <a:cs typeface="Helvetica"/>
              </a:rPr>
              <a:t>06</a:t>
            </a:r>
          </a:p>
        </p:txBody>
      </p:sp>
      <p:sp>
        <p:nvSpPr>
          <p:cNvPr id="37" name="">
            <a:extLst xmlns:a="http://schemas.openxmlformats.org/drawingml/2006/main">
              <a:ext uri="{FF2B5EF4-FFF2-40B4-BE49-F238E27FC236}">
                <a16:creationId xmlns:a16="http://schemas.microsoft.com/office/drawing/2014/main" id="{9D0D0C23-08C9-4CF8-A202-46C3ADA97673}"/>
              </a:ext>
            </a:extLst>
          </p:cNvPr>
          <p:cNvSpPr>
            <a:spLocks xmlns:a="http://schemas.openxmlformats.org/drawingml/2006/main" noGrp="1"/>
          </p:cNvSpPr>
          <p:nvPr/>
        </p:nvSpPr>
        <p:spPr>
          <a:xfrm xmlns:a="http://schemas.openxmlformats.org/drawingml/2006/main">
            <a:off x="8763000" y="3333750"/>
            <a:ext cx="209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3827"/>
          </a:bodyPr>
          <a:lstStyle xmlns:a="http://schemas.openxmlformats.org/drawingml/2006/main"/>
          <a:p xmlns:a="http://schemas.openxmlformats.org/drawingml/2006/main">
            <a:pPr>
              <a:defRPr sz="2025" b="1">
                <a:solidFill>
                  <a:srgbClr val="17324D"/>
                </a:solidFill>
                <a:latin typeface="Helvetica"/>
                <a:ea typeface="Helvetica"/>
                <a:cs typeface="Helvetica"/>
              </a:defRPr>
            </a:pPr>
            <a:r>
              <a:rPr sz="2025" b="1">
                <a:solidFill>
                  <a:srgbClr val="17324D"/>
                </a:solidFill>
                <a:latin typeface="Helvetica"/>
                <a:ea typeface="Helvetica"/>
                <a:cs typeface="Helvetica"/>
              </a:rPr>
              <a:t>Gerabah</a:t>
            </a:r>
          </a:p>
        </p:txBody>
      </p:sp>
      <p:sp>
        <p:nvSpPr>
          <p:cNvPr id="38" name="">
            <a:extLst xmlns:a="http://schemas.openxmlformats.org/drawingml/2006/main">
              <a:ext uri="{FF2B5EF4-FFF2-40B4-BE49-F238E27FC236}">
                <a16:creationId xmlns:a16="http://schemas.microsoft.com/office/drawing/2014/main" id="{8E159296-AF0C-4F67-8E9E-CD11963D9512}"/>
              </a:ext>
            </a:extLst>
          </p:cNvPr>
          <p:cNvSpPr>
            <a:spLocks xmlns:a="http://schemas.openxmlformats.org/drawingml/2006/main" noGrp="1"/>
          </p:cNvSpPr>
          <p:nvPr/>
        </p:nvSpPr>
        <p:spPr>
          <a:xfrm xmlns:a="http://schemas.openxmlformats.org/drawingml/2006/main">
            <a:off x="8763000" y="3790950"/>
            <a:ext cx="142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0,5 ha lahan</a:t>
            </a:r>
          </a:p>
        </p:txBody>
      </p:sp>
      <p:sp>
        <p:nvSpPr>
          <p:cNvPr id="39" name="">
            <a:extLst xmlns:a="http://schemas.openxmlformats.org/drawingml/2006/main">
              <a:ext uri="{FF2B5EF4-FFF2-40B4-BE49-F238E27FC236}">
                <a16:creationId xmlns:a16="http://schemas.microsoft.com/office/drawing/2014/main" id="{2C9AF700-B04B-481D-99DB-3E53A7E31ECE}"/>
              </a:ext>
            </a:extLst>
          </p:cNvPr>
          <p:cNvSpPr>
            <a:spLocks xmlns:a="http://schemas.openxmlformats.org/drawingml/2006/main" noGrp="1"/>
          </p:cNvSpPr>
          <p:nvPr/>
        </p:nvSpPr>
        <p:spPr>
          <a:xfrm xmlns:a="http://schemas.openxmlformats.org/drawingml/2006/main">
            <a:off x="10287000" y="3790950"/>
            <a:ext cx="1047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833"/>
          </a:bodyPr>
          <a:lstStyle xmlns:a="http://schemas.openxmlformats.org/drawingml/2006/main"/>
          <a:p xmlns:a="http://schemas.openxmlformats.org/drawingml/2006/main">
            <a:pPr>
              <a:defRPr sz="1200" b="1">
                <a:solidFill>
                  <a:srgbClr val="2E5B3B"/>
                </a:solidFill>
                <a:latin typeface="Helvetica"/>
                <a:ea typeface="Helvetica"/>
                <a:cs typeface="Helvetica"/>
              </a:defRPr>
            </a:pPr>
            <a:r>
              <a:rPr sz="1200" b="1">
                <a:solidFill>
                  <a:srgbClr val="2E5B3B"/>
                </a:solidFill>
                <a:latin typeface="Helvetica"/>
                <a:ea typeface="Helvetica"/>
                <a:cs typeface="Helvetica"/>
              </a:rPr>
              <a:t>Rp2,0 bn</a:t>
            </a:r>
          </a:p>
        </p:txBody>
      </p:sp>
      <p:sp>
        <p:nvSpPr>
          <p:cNvPr id="40" name="">
            <a:extLst xmlns:a="http://schemas.openxmlformats.org/drawingml/2006/main">
              <a:ext uri="{FF2B5EF4-FFF2-40B4-BE49-F238E27FC236}">
                <a16:creationId xmlns:a16="http://schemas.microsoft.com/office/drawing/2014/main" id="{513CB297-0B08-40FF-9B7B-BDB6B9D951D8}"/>
              </a:ext>
            </a:extLst>
          </p:cNvPr>
          <p:cNvSpPr>
            <a:spLocks xmlns:a="http://schemas.openxmlformats.org/drawingml/2006/main" noGrp="1"/>
          </p:cNvSpPr>
          <p:nvPr/>
        </p:nvSpPr>
        <p:spPr>
          <a:xfrm xmlns:a="http://schemas.openxmlformats.org/drawingml/2006/main">
            <a:off x="8763000" y="4171950"/>
            <a:ext cx="28575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1" name="">
            <a:extLst xmlns:a="http://schemas.openxmlformats.org/drawingml/2006/main">
              <a:ext uri="{FF2B5EF4-FFF2-40B4-BE49-F238E27FC236}">
                <a16:creationId xmlns:a16="http://schemas.microsoft.com/office/drawing/2014/main" id="{A4B56431-ECAB-4CE3-8789-7B62FF90A692}"/>
              </a:ext>
            </a:extLst>
          </p:cNvPr>
          <p:cNvSpPr>
            <a:spLocks xmlns:a="http://schemas.openxmlformats.org/drawingml/2006/main" noGrp="1"/>
          </p:cNvSpPr>
          <p:nvPr/>
        </p:nvSpPr>
        <p:spPr>
          <a:xfrm xmlns:a="http://schemas.openxmlformats.org/drawingml/2006/main">
            <a:off x="8763000" y="4314825"/>
            <a:ext cx="1809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00" b="1">
                <a:solidFill>
                  <a:srgbClr val="B75347"/>
                </a:solidFill>
                <a:latin typeface="Helvetica"/>
                <a:ea typeface="Helvetica"/>
                <a:cs typeface="Helvetica"/>
              </a:defRPr>
            </a:pPr>
            <a:r>
              <a:rPr sz="900" b="1">
                <a:solidFill>
                  <a:srgbClr val="B75347"/>
                </a:solidFill>
                <a:latin typeface="Helvetica"/>
                <a:ea typeface="Helvetica"/>
                <a:cs typeface="Helvetica"/>
              </a:rPr>
              <a:t>RFP</a:t>
            </a:r>
          </a:p>
        </p:txBody>
      </p:sp>
      <p:sp>
        <p:nvSpPr>
          <p:cNvPr id="42" name="">
            <a:extLst xmlns:a="http://schemas.openxmlformats.org/drawingml/2006/main">
              <a:ext uri="{FF2B5EF4-FFF2-40B4-BE49-F238E27FC236}">
                <a16:creationId xmlns:a16="http://schemas.microsoft.com/office/drawing/2014/main" id="{04659D09-D591-4697-99B8-20D94F38AA3B}"/>
              </a:ext>
            </a:extLst>
          </p:cNvPr>
          <p:cNvSpPr>
            <a:spLocks xmlns:a="http://schemas.openxmlformats.org/drawingml/2006/main" noGrp="1"/>
          </p:cNvSpPr>
          <p:nvPr/>
        </p:nvSpPr>
        <p:spPr>
          <a:xfrm xmlns:a="http://schemas.openxmlformats.org/drawingml/2006/main">
            <a:off x="666750" y="5334000"/>
            <a:ext cx="10810875" cy="590550"/>
          </a:xfrm>
          <a:prstGeom xmlns:a="http://schemas.openxmlformats.org/drawingml/2006/main" prst="roundRect">
            <a:avLst>
              <a:gd name="adj" fmla="val 12903"/>
            </a:avLst>
          </a:prstGeom>
          <a:solidFill xmlns:a="http://schemas.openxmlformats.org/drawingml/2006/main">
            <a:srgbClr val="17324D"/>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FE69DDA4-A909-49AE-830F-18E34BB53DB2}"/>
              </a:ext>
            </a:extLst>
          </p:cNvPr>
          <p:cNvSpPr>
            <a:spLocks xmlns:a="http://schemas.openxmlformats.org/drawingml/2006/main" noGrp="1"/>
          </p:cNvSpPr>
          <p:nvPr/>
        </p:nvSpPr>
        <p:spPr>
          <a:xfrm xmlns:a="http://schemas.openxmlformats.org/drawingml/2006/main">
            <a:off x="876300" y="54292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75" b="1">
                <a:solidFill>
                  <a:srgbClr val="FFFFFF"/>
                </a:solidFill>
                <a:latin typeface="Helvetica"/>
                <a:ea typeface="Helvetica"/>
                <a:cs typeface="Helvetica"/>
              </a:defRPr>
            </a:pPr>
            <a:r>
              <a:rPr sz="1575" b="1">
                <a:solidFill>
                  <a:srgbClr val="FFFFFF"/>
                </a:solidFill>
                <a:latin typeface="Helvetica"/>
                <a:ea typeface="Helvetica"/>
                <a:cs typeface="Helvetica"/>
              </a:rPr>
              <a:t>Infrastruktur bersama Rp8,5 miliar  |  Total cash CAPEX Rp29,0 miliar  |  Total lahan 6,5 ha</a:t>
            </a:r>
          </a:p>
        </p:txBody>
      </p:sp>
    </p:spTree>
    <p:extLst>
      <p:ext uri="{BB962C8B-B14F-4D97-AF65-F5344CB8AC3E}">
        <p14:creationId xmlns:p14="http://schemas.microsoft.com/office/powerpoint/2010/main" val="1353625281"/>
      </p:ext>
    </p:extLst>
  </p:cSld>
</p:sld>
</file>

<file path=ppt/slides/slide7.xml><?xml version="1.0" encoding="utf-8"?>
<p:sld xmlns:p="http://schemas.openxmlformats.org/presentationml/2006/main">
  <p:cSld>
    <p:bg>
      <p:bgPr>
        <a:solidFill xmlns:a="http://schemas.openxmlformats.org/drawingml/2006/main">
          <a:srgbClr val="F5F1E7"/>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68E7271-D35E-4FE2-913D-F1C0A29A9DBD}"/>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DAMPAK AKOMODASI</a:t>
            </a:r>
          </a:p>
        </p:txBody>
      </p:sp>
      <p:sp>
        <p:nvSpPr>
          <p:cNvPr id="2" name="">
            <a:extLst xmlns:a="http://schemas.openxmlformats.org/drawingml/2006/main">
              <a:ext uri="{FF2B5EF4-FFF2-40B4-BE49-F238E27FC236}">
                <a16:creationId xmlns:a16="http://schemas.microsoft.com/office/drawing/2014/main" id="{D23B66E1-6769-4C91-8540-87C6F2971996}"/>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17324D"/>
                </a:solidFill>
                <a:latin typeface="Helvetica"/>
                <a:ea typeface="Helvetica"/>
                <a:cs typeface="Helvetica"/>
              </a:defRPr>
            </a:pPr>
            <a:r>
              <a:rPr sz="2700" b="1">
                <a:solidFill>
                  <a:srgbClr val="17324D"/>
                </a:solidFill>
                <a:latin typeface="Helvetica"/>
                <a:ea typeface="Helvetica"/>
                <a:cs typeface="Helvetica"/>
              </a:rPr>
              <a:t>Occupancy tahunan naik dari 25% ke 68%</a:t>
            </a:r>
          </a:p>
        </p:txBody>
      </p:sp>
      <p:sp>
        <p:nvSpPr>
          <p:cNvPr id="3" name="">
            <a:extLst xmlns:a="http://schemas.openxmlformats.org/drawingml/2006/main">
              <a:ext uri="{FF2B5EF4-FFF2-40B4-BE49-F238E27FC236}">
                <a16:creationId xmlns:a16="http://schemas.microsoft.com/office/drawing/2014/main" id="{DC87347D-3345-455C-B1AE-08903D868317}"/>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 name="">
            <a:extLst xmlns:a="http://schemas.openxmlformats.org/drawingml/2006/main">
              <a:ext uri="{FF2B5EF4-FFF2-40B4-BE49-F238E27FC236}">
                <a16:creationId xmlns:a16="http://schemas.microsoft.com/office/drawing/2014/main" id="{2C1AA095-824F-4D7C-9336-C27ABC926783}"/>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667269"/>
                </a:solidFill>
                <a:latin typeface="Helvetica"/>
                <a:ea typeface="Helvetica"/>
                <a:cs typeface="Helvetica"/>
              </a:defRPr>
            </a:pPr>
            <a:r>
              <a:rPr sz="975" b="1">
                <a:solidFill>
                  <a:srgbClr val="667269"/>
                </a:solidFill>
                <a:latin typeface="Helvetica"/>
                <a:ea typeface="Helvetica"/>
                <a:cs typeface="Helvetica"/>
              </a:rPr>
              <a:t>07</a:t>
            </a:r>
          </a:p>
        </p:txBody>
      </p:sp>
      <p:sp>
        <p:nvSpPr>
          <p:cNvPr id="5" name="">
            <a:extLst xmlns:a="http://schemas.openxmlformats.org/drawingml/2006/main">
              <a:ext uri="{FF2B5EF4-FFF2-40B4-BE49-F238E27FC236}">
                <a16:creationId xmlns:a16="http://schemas.microsoft.com/office/drawing/2014/main" id="{0DA5E057-1F12-47B0-B439-7480E95CAFAE}"/>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667269"/>
                </a:solidFill>
                <a:latin typeface="Helvetica"/>
                <a:ea typeface="Helvetica"/>
                <a:cs typeface="Helvetica"/>
              </a:defRPr>
            </a:pPr>
            <a:r>
              <a:rPr sz="825" b="1">
                <a:solidFill>
                  <a:srgbClr val="667269"/>
                </a:solidFill>
                <a:latin typeface="Helvetica"/>
                <a:ea typeface="Helvetica"/>
                <a:cs typeface="Helvetica"/>
              </a:rPr>
              <a:t>TANJUNG LESUNG  |  STAGE 1</a:t>
            </a:r>
          </a:p>
        </p:txBody>
      </p:sp>
      <p:graphicFrame>
        <p:nvGraphicFramePr>
          <p:cNvPr id="17" name="Chart"/>
          <p:cNvGraphicFramePr/>
          <p:nvPr/>
        </p:nvGraphicFramePr>
        <p:xfrm>
          <a:off xmlns:a="http://schemas.openxmlformats.org/drawingml/2006/main" x="571500" y="1619250"/>
          <a:ext xmlns:a="http://schemas.openxmlformats.org/drawingml/2006/main" cx="8001000" cy="4000500"/>
        </p:xfrm>
        <a:graphic xmlns:a="http://schemas.openxmlformats.org/drawingml/2006/main">
          <a:graphicData uri="http://schemas.openxmlformats.org/drawingml/2006/chart">
            <c:chart xmlns:r="http://schemas.openxmlformats.org/officeDocument/2006/relationships" xmlns:c="http://schemas.openxmlformats.org/drawingml/2006/chart" r:id="R28d06a5d005142fc"/>
          </a:graphicData>
        </a:graphic>
      </p:graphicFrame>
      <p:sp>
        <p:nvSpPr>
          <p:cNvPr id="7" name="">
            <a:extLst xmlns:a="http://schemas.openxmlformats.org/drawingml/2006/main">
              <a:ext uri="{FF2B5EF4-FFF2-40B4-BE49-F238E27FC236}">
                <a16:creationId xmlns:a16="http://schemas.microsoft.com/office/drawing/2014/main" id="{A32629A4-6D1B-45C5-8CCD-C99A2AB2C5C8}"/>
              </a:ext>
            </a:extLst>
          </p:cNvPr>
          <p:cNvSpPr>
            <a:spLocks xmlns:a="http://schemas.openxmlformats.org/drawingml/2006/main" noGrp="1"/>
          </p:cNvSpPr>
          <p:nvPr/>
        </p:nvSpPr>
        <p:spPr>
          <a:xfrm xmlns:a="http://schemas.openxmlformats.org/drawingml/2006/main">
            <a:off x="9048750" y="1905000"/>
            <a:ext cx="2476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2E5B3B"/>
                </a:solidFill>
                <a:latin typeface="Helvetica"/>
                <a:ea typeface="Helvetica"/>
                <a:cs typeface="Helvetica"/>
              </a:defRPr>
            </a:pPr>
            <a:r>
              <a:rPr sz="3000" b="1">
                <a:solidFill>
                  <a:srgbClr val="2E5B3B"/>
                </a:solidFill>
                <a:latin typeface="Helvetica"/>
                <a:ea typeface="Helvetica"/>
                <a:cs typeface="Helvetica"/>
              </a:rPr>
              <a:t>+43,4 pt</a:t>
            </a:r>
          </a:p>
        </p:txBody>
      </p:sp>
      <p:sp>
        <p:nvSpPr>
          <p:cNvPr id="8" name="">
            <a:extLst xmlns:a="http://schemas.openxmlformats.org/drawingml/2006/main">
              <a:ext uri="{FF2B5EF4-FFF2-40B4-BE49-F238E27FC236}">
                <a16:creationId xmlns:a16="http://schemas.microsoft.com/office/drawing/2014/main" id="{F35243C4-6441-42F9-B4A6-FC36C4643C50}"/>
              </a:ext>
            </a:extLst>
          </p:cNvPr>
          <p:cNvSpPr>
            <a:spLocks xmlns:a="http://schemas.openxmlformats.org/drawingml/2006/main" noGrp="1"/>
          </p:cNvSpPr>
          <p:nvPr/>
        </p:nvSpPr>
        <p:spPr>
          <a:xfrm xmlns:a="http://schemas.openxmlformats.org/drawingml/2006/main">
            <a:off x="9048750" y="2419350"/>
            <a:ext cx="2476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kenaikan occupancy tahunan</a:t>
            </a:r>
          </a:p>
        </p:txBody>
      </p:sp>
      <p:sp>
        <p:nvSpPr>
          <p:cNvPr id="9" name="">
            <a:extLst xmlns:a="http://schemas.openxmlformats.org/drawingml/2006/main">
              <a:ext uri="{FF2B5EF4-FFF2-40B4-BE49-F238E27FC236}">
                <a16:creationId xmlns:a16="http://schemas.microsoft.com/office/drawing/2014/main" id="{54F6729B-22C7-49D3-9960-8C23DB34F42A}"/>
              </a:ext>
            </a:extLst>
          </p:cNvPr>
          <p:cNvSpPr>
            <a:spLocks xmlns:a="http://schemas.openxmlformats.org/drawingml/2006/main" noGrp="1"/>
          </p:cNvSpPr>
          <p:nvPr/>
        </p:nvSpPr>
        <p:spPr>
          <a:xfrm xmlns:a="http://schemas.openxmlformats.org/drawingml/2006/main">
            <a:off x="9048750" y="3238500"/>
            <a:ext cx="2476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D18439"/>
                </a:solidFill>
                <a:latin typeface="Helvetica"/>
                <a:ea typeface="Helvetica"/>
                <a:cs typeface="Helvetica"/>
              </a:defRPr>
            </a:pPr>
            <a:r>
              <a:rPr sz="3000" b="1">
                <a:solidFill>
                  <a:srgbClr val="D18439"/>
                </a:solidFill>
                <a:latin typeface="Helvetica"/>
                <a:ea typeface="Helvetica"/>
                <a:cs typeface="Helvetica"/>
              </a:rPr>
              <a:t>76,4%</a:t>
            </a:r>
          </a:p>
        </p:txBody>
      </p:sp>
      <p:sp>
        <p:nvSpPr>
          <p:cNvPr id="10" name="">
            <a:extLst xmlns:a="http://schemas.openxmlformats.org/drawingml/2006/main">
              <a:ext uri="{FF2B5EF4-FFF2-40B4-BE49-F238E27FC236}">
                <a16:creationId xmlns:a16="http://schemas.microsoft.com/office/drawing/2014/main" id="{125ADA29-3B92-4121-B51C-F3F145B66353}"/>
              </a:ext>
            </a:extLst>
          </p:cNvPr>
          <p:cNvSpPr>
            <a:spLocks xmlns:a="http://schemas.openxmlformats.org/drawingml/2006/main" noGrp="1"/>
          </p:cNvSpPr>
          <p:nvPr/>
        </p:nvSpPr>
        <p:spPr>
          <a:xfrm xmlns:a="http://schemas.openxmlformats.org/drawingml/2006/main">
            <a:off x="9048750" y="3752850"/>
            <a:ext cx="2476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occupancy active week</a:t>
            </a:r>
          </a:p>
        </p:txBody>
      </p:sp>
      <p:sp>
        <p:nvSpPr>
          <p:cNvPr id="11" name="">
            <a:extLst xmlns:a="http://schemas.openxmlformats.org/drawingml/2006/main">
              <a:ext uri="{FF2B5EF4-FFF2-40B4-BE49-F238E27FC236}">
                <a16:creationId xmlns:a16="http://schemas.microsoft.com/office/drawing/2014/main" id="{54A93436-19B5-48C0-8E29-D273D681714D}"/>
              </a:ext>
            </a:extLst>
          </p:cNvPr>
          <p:cNvSpPr>
            <a:spLocks xmlns:a="http://schemas.openxmlformats.org/drawingml/2006/main" noGrp="1"/>
          </p:cNvSpPr>
          <p:nvPr/>
        </p:nvSpPr>
        <p:spPr>
          <a:xfrm xmlns:a="http://schemas.openxmlformats.org/drawingml/2006/main">
            <a:off x="9048750" y="4524375"/>
            <a:ext cx="2381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0826"/>
          </a:bodyPr>
          <a:lstStyle xmlns:a="http://schemas.openxmlformats.org/drawingml/2006/main"/>
          <a:p xmlns:a="http://schemas.openxmlformats.org/drawingml/2006/main">
            <a:pPr>
              <a:defRPr sz="1275" b="0">
                <a:solidFill>
                  <a:srgbClr val="667269"/>
                </a:solidFill>
                <a:latin typeface="Helvetica"/>
                <a:ea typeface="Helvetica"/>
                <a:cs typeface="Helvetica"/>
              </a:defRPr>
            </a:pPr>
            <a:r>
              <a:rPr sz="1275" b="0">
                <a:solidFill>
                  <a:srgbClr val="667269"/>
                </a:solidFill>
                <a:latin typeface="Helvetica"/>
                <a:ea typeface="Helvetica"/>
                <a:cs typeface="Helvetica"/>
              </a:rPr>
              <a:t>Annual occupancy lebih rendah daripada active-week occupancy karena model hanya menjalankan 44 cohort per tahun.</a:t>
            </a:r>
          </a:p>
        </p:txBody>
      </p:sp>
    </p:spTree>
    <p:extLst>
      <p:ext uri="{BB962C8B-B14F-4D97-AF65-F5344CB8AC3E}">
        <p14:creationId xmlns:p14="http://schemas.microsoft.com/office/powerpoint/2010/main" val="983737761"/>
      </p:ext>
    </p:extLst>
  </p:cSld>
</p:sld>
</file>

<file path=ppt/slides/slide8.xml><?xml version="1.0" encoding="utf-8"?>
<p:sld xmlns:p="http://schemas.openxmlformats.org/presentationml/2006/main">
  <p:cSld>
    <p:bg>
      <p:bgPr>
        <a:solidFill xmlns:a="http://schemas.openxmlformats.org/drawingml/2006/main">
          <a:srgbClr val="F5F1E7"/>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5157743-FDD9-4C69-A21B-65A9A3C7A356}"/>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DAMPAK EKONOMI Y6</a:t>
            </a:r>
          </a:p>
        </p:txBody>
      </p:sp>
      <p:sp>
        <p:nvSpPr>
          <p:cNvPr id="2" name="">
            <a:extLst xmlns:a="http://schemas.openxmlformats.org/drawingml/2006/main">
              <a:ext uri="{FF2B5EF4-FFF2-40B4-BE49-F238E27FC236}">
                <a16:creationId xmlns:a16="http://schemas.microsoft.com/office/drawing/2014/main" id="{A160ABFF-944D-48DB-AC7F-920B59EBC7BF}"/>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17324D"/>
                </a:solidFill>
                <a:latin typeface="Helvetica"/>
                <a:ea typeface="Helvetica"/>
                <a:cs typeface="Helvetica"/>
              </a:defRPr>
            </a:pPr>
            <a:r>
              <a:rPr sz="2700" b="1">
                <a:solidFill>
                  <a:srgbClr val="17324D"/>
                </a:solidFill>
                <a:latin typeface="Helvetica"/>
                <a:ea typeface="Helvetica"/>
                <a:cs typeface="Helvetica"/>
              </a:rPr>
              <a:t>Hotel dan villa menerima Rp68,9 miliar revenue tambahan</a:t>
            </a:r>
          </a:p>
        </p:txBody>
      </p:sp>
      <p:sp>
        <p:nvSpPr>
          <p:cNvPr id="3" name="">
            <a:extLst xmlns:a="http://schemas.openxmlformats.org/drawingml/2006/main">
              <a:ext uri="{FF2B5EF4-FFF2-40B4-BE49-F238E27FC236}">
                <a16:creationId xmlns:a16="http://schemas.microsoft.com/office/drawing/2014/main" id="{CED2ACB3-1C46-4789-953A-2292EFDEB8AE}"/>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 name="">
            <a:extLst xmlns:a="http://schemas.openxmlformats.org/drawingml/2006/main">
              <a:ext uri="{FF2B5EF4-FFF2-40B4-BE49-F238E27FC236}">
                <a16:creationId xmlns:a16="http://schemas.microsoft.com/office/drawing/2014/main" id="{0D8F5361-C200-4810-86DB-24DE491F9F0A}"/>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667269"/>
                </a:solidFill>
                <a:latin typeface="Helvetica"/>
                <a:ea typeface="Helvetica"/>
                <a:cs typeface="Helvetica"/>
              </a:defRPr>
            </a:pPr>
            <a:r>
              <a:rPr sz="975" b="1">
                <a:solidFill>
                  <a:srgbClr val="667269"/>
                </a:solidFill>
                <a:latin typeface="Helvetica"/>
                <a:ea typeface="Helvetica"/>
                <a:cs typeface="Helvetica"/>
              </a:rPr>
              <a:t>08</a:t>
            </a:r>
          </a:p>
        </p:txBody>
      </p:sp>
      <p:sp>
        <p:nvSpPr>
          <p:cNvPr id="5" name="">
            <a:extLst xmlns:a="http://schemas.openxmlformats.org/drawingml/2006/main">
              <a:ext uri="{FF2B5EF4-FFF2-40B4-BE49-F238E27FC236}">
                <a16:creationId xmlns:a16="http://schemas.microsoft.com/office/drawing/2014/main" id="{F9205187-6326-425D-9C03-2E001A86E747}"/>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667269"/>
                </a:solidFill>
                <a:latin typeface="Helvetica"/>
                <a:ea typeface="Helvetica"/>
                <a:cs typeface="Helvetica"/>
              </a:defRPr>
            </a:pPr>
            <a:r>
              <a:rPr sz="825" b="1">
                <a:solidFill>
                  <a:srgbClr val="667269"/>
                </a:solidFill>
                <a:latin typeface="Helvetica"/>
                <a:ea typeface="Helvetica"/>
                <a:cs typeface="Helvetica"/>
              </a:rPr>
              <a:t>TANJUNG LESUNG  |  STAGE 1</a:t>
            </a:r>
          </a:p>
        </p:txBody>
      </p:sp>
      <p:graphicFrame>
        <p:nvGraphicFramePr>
          <p:cNvPr id="19" name="Chart"/>
          <p:cNvGraphicFramePr/>
          <p:nvPr/>
        </p:nvGraphicFramePr>
        <p:xfrm>
          <a:off xmlns:a="http://schemas.openxmlformats.org/drawingml/2006/main" x="666750" y="1762125"/>
          <a:ext xmlns:a="http://schemas.openxmlformats.org/drawingml/2006/main" cx="6191250" cy="3429000"/>
        </p:xfrm>
        <a:graphic xmlns:a="http://schemas.openxmlformats.org/drawingml/2006/main">
          <a:graphicData uri="http://schemas.openxmlformats.org/drawingml/2006/chart">
            <c:chart xmlns:r="http://schemas.openxmlformats.org/officeDocument/2006/relationships" xmlns:c="http://schemas.openxmlformats.org/drawingml/2006/chart" r:id="R09d101f0d4384db6"/>
          </a:graphicData>
        </a:graphic>
      </p:graphicFrame>
      <p:sp>
        <p:nvSpPr>
          <p:cNvPr id="7" name="">
            <a:extLst xmlns:a="http://schemas.openxmlformats.org/drawingml/2006/main">
              <a:ext uri="{FF2B5EF4-FFF2-40B4-BE49-F238E27FC236}">
                <a16:creationId xmlns:a16="http://schemas.microsoft.com/office/drawing/2014/main" id="{C7F16ADA-0F15-4890-865E-282C36EAE442}"/>
              </a:ext>
            </a:extLst>
          </p:cNvPr>
          <p:cNvSpPr>
            <a:spLocks xmlns:a="http://schemas.openxmlformats.org/drawingml/2006/main" noGrp="1"/>
          </p:cNvSpPr>
          <p:nvPr/>
        </p:nvSpPr>
        <p:spPr>
          <a:xfrm xmlns:a="http://schemas.openxmlformats.org/drawingml/2006/main">
            <a:off x="7810500" y="1809750"/>
            <a:ext cx="3238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D18439"/>
                </a:solidFill>
                <a:latin typeface="Helvetica"/>
                <a:ea typeface="Helvetica"/>
                <a:cs typeface="Helvetica"/>
              </a:defRPr>
            </a:pPr>
            <a:r>
              <a:rPr sz="3000" b="1">
                <a:solidFill>
                  <a:srgbClr val="D18439"/>
                </a:solidFill>
                <a:latin typeface="Helvetica"/>
                <a:ea typeface="Helvetica"/>
                <a:cs typeface="Helvetica"/>
              </a:rPr>
              <a:t>47.520</a:t>
            </a:r>
          </a:p>
        </p:txBody>
      </p:sp>
      <p:sp>
        <p:nvSpPr>
          <p:cNvPr id="8" name="">
            <a:extLst xmlns:a="http://schemas.openxmlformats.org/drawingml/2006/main">
              <a:ext uri="{FF2B5EF4-FFF2-40B4-BE49-F238E27FC236}">
                <a16:creationId xmlns:a16="http://schemas.microsoft.com/office/drawing/2014/main" id="{0CAE77E5-B70A-4499-8B78-40849200CC04}"/>
              </a:ext>
            </a:extLst>
          </p:cNvPr>
          <p:cNvSpPr>
            <a:spLocks xmlns:a="http://schemas.openxmlformats.org/drawingml/2006/main" noGrp="1"/>
          </p:cNvSpPr>
          <p:nvPr/>
        </p:nvSpPr>
        <p:spPr>
          <a:xfrm xmlns:a="http://schemas.openxmlformats.org/drawingml/2006/main">
            <a:off x="7810500" y="2324100"/>
            <a:ext cx="323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room nights tambahan</a:t>
            </a:r>
          </a:p>
        </p:txBody>
      </p:sp>
      <p:sp>
        <p:nvSpPr>
          <p:cNvPr id="9" name="">
            <a:extLst xmlns:a="http://schemas.openxmlformats.org/drawingml/2006/main">
              <a:ext uri="{FF2B5EF4-FFF2-40B4-BE49-F238E27FC236}">
                <a16:creationId xmlns:a16="http://schemas.microsoft.com/office/drawing/2014/main" id="{40FBF6CC-7B1D-48C0-8A1E-F0CB461FA699}"/>
              </a:ext>
            </a:extLst>
          </p:cNvPr>
          <p:cNvSpPr>
            <a:spLocks xmlns:a="http://schemas.openxmlformats.org/drawingml/2006/main" noGrp="1"/>
          </p:cNvSpPr>
          <p:nvPr/>
        </p:nvSpPr>
        <p:spPr>
          <a:xfrm xmlns:a="http://schemas.openxmlformats.org/drawingml/2006/main">
            <a:off x="7810500" y="3000375"/>
            <a:ext cx="3238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2E5B3B"/>
                </a:solidFill>
                <a:latin typeface="Helvetica"/>
                <a:ea typeface="Helvetica"/>
                <a:cs typeface="Helvetica"/>
              </a:defRPr>
            </a:pPr>
            <a:r>
              <a:rPr sz="3000" b="1">
                <a:solidFill>
                  <a:srgbClr val="2E5B3B"/>
                </a:solidFill>
                <a:latin typeface="Helvetica"/>
                <a:ea typeface="Helvetica"/>
                <a:cs typeface="Helvetica"/>
              </a:rPr>
              <a:t>23.760</a:t>
            </a:r>
          </a:p>
        </p:txBody>
      </p:sp>
      <p:sp>
        <p:nvSpPr>
          <p:cNvPr id="10" name="">
            <a:extLst xmlns:a="http://schemas.openxmlformats.org/drawingml/2006/main">
              <a:ext uri="{FF2B5EF4-FFF2-40B4-BE49-F238E27FC236}">
                <a16:creationId xmlns:a16="http://schemas.microsoft.com/office/drawing/2014/main" id="{478D25A3-A396-45E3-A92A-8B02A464E60E}"/>
              </a:ext>
            </a:extLst>
          </p:cNvPr>
          <p:cNvSpPr>
            <a:spLocks xmlns:a="http://schemas.openxmlformats.org/drawingml/2006/main" noGrp="1"/>
          </p:cNvSpPr>
          <p:nvPr/>
        </p:nvSpPr>
        <p:spPr>
          <a:xfrm xmlns:a="http://schemas.openxmlformats.org/drawingml/2006/main">
            <a:off x="7810500" y="3514725"/>
            <a:ext cx="323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tamu paket per tahun</a:t>
            </a:r>
          </a:p>
        </p:txBody>
      </p:sp>
      <p:sp>
        <p:nvSpPr>
          <p:cNvPr id="11" name="">
            <a:extLst xmlns:a="http://schemas.openxmlformats.org/drawingml/2006/main">
              <a:ext uri="{FF2B5EF4-FFF2-40B4-BE49-F238E27FC236}">
                <a16:creationId xmlns:a16="http://schemas.microsoft.com/office/drawing/2014/main" id="{D8142F4C-CB5D-4977-9BFC-1AB8B5143C31}"/>
              </a:ext>
            </a:extLst>
          </p:cNvPr>
          <p:cNvSpPr>
            <a:spLocks xmlns:a="http://schemas.openxmlformats.org/drawingml/2006/main" noGrp="1"/>
          </p:cNvSpPr>
          <p:nvPr/>
        </p:nvSpPr>
        <p:spPr>
          <a:xfrm xmlns:a="http://schemas.openxmlformats.org/drawingml/2006/main">
            <a:off x="7810500" y="4191000"/>
            <a:ext cx="3238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17324D"/>
                </a:solidFill>
                <a:latin typeface="Helvetica"/>
                <a:ea typeface="Helvetica"/>
                <a:cs typeface="Helvetica"/>
              </a:defRPr>
            </a:pPr>
            <a:r>
              <a:rPr sz="3000" b="1">
                <a:solidFill>
                  <a:srgbClr val="17324D"/>
                </a:solidFill>
                <a:latin typeface="Helvetica"/>
                <a:ea typeface="Helvetica"/>
                <a:cs typeface="Helvetica"/>
              </a:rPr>
              <a:t>Rp59,4 bn</a:t>
            </a:r>
          </a:p>
        </p:txBody>
      </p:sp>
      <p:sp>
        <p:nvSpPr>
          <p:cNvPr id="12" name="">
            <a:extLst xmlns:a="http://schemas.openxmlformats.org/drawingml/2006/main">
              <a:ext uri="{FF2B5EF4-FFF2-40B4-BE49-F238E27FC236}">
                <a16:creationId xmlns:a16="http://schemas.microsoft.com/office/drawing/2014/main" id="{0D35F310-2F07-4FAF-B942-E2AFE7753DB0}"/>
              </a:ext>
            </a:extLst>
          </p:cNvPr>
          <p:cNvSpPr>
            <a:spLocks xmlns:a="http://schemas.openxmlformats.org/drawingml/2006/main" noGrp="1"/>
          </p:cNvSpPr>
          <p:nvPr/>
        </p:nvSpPr>
        <p:spPr>
          <a:xfrm xmlns:a="http://schemas.openxmlformats.org/drawingml/2006/main">
            <a:off x="7810500" y="4705350"/>
            <a:ext cx="323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nilai pada harga hari ini</a:t>
            </a:r>
          </a:p>
        </p:txBody>
      </p:sp>
      <p:sp>
        <p:nvSpPr>
          <p:cNvPr id="13" name="">
            <a:extLst xmlns:a="http://schemas.openxmlformats.org/drawingml/2006/main">
              <a:ext uri="{FF2B5EF4-FFF2-40B4-BE49-F238E27FC236}">
                <a16:creationId xmlns:a16="http://schemas.microsoft.com/office/drawing/2014/main" id="{959EDD8B-510B-4961-8B79-C9464EFE795F}"/>
              </a:ext>
            </a:extLst>
          </p:cNvPr>
          <p:cNvSpPr>
            <a:spLocks xmlns:a="http://schemas.openxmlformats.org/drawingml/2006/main" noGrp="1"/>
          </p:cNvSpPr>
          <p:nvPr/>
        </p:nvSpPr>
        <p:spPr>
          <a:xfrm xmlns:a="http://schemas.openxmlformats.org/drawingml/2006/main">
            <a:off x="7810500" y="5286375"/>
            <a:ext cx="3238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0534"/>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Angka headline Rp68,9 miliar sudah memasukkan eskalasi harga 3% per tahun sampai Year 6.</a:t>
            </a:r>
          </a:p>
        </p:txBody>
      </p:sp>
    </p:spTree>
    <p:extLst>
      <p:ext uri="{BB962C8B-B14F-4D97-AF65-F5344CB8AC3E}">
        <p14:creationId xmlns:p14="http://schemas.microsoft.com/office/powerpoint/2010/main" val="657129369"/>
      </p:ext>
    </p:extLst>
  </p:cSld>
</p:sld>
</file>

<file path=ppt/slides/slide9.xml><?xml version="1.0" encoding="utf-8"?>
<p:sld xmlns:p="http://schemas.openxmlformats.org/presentationml/2006/main">
  <p:cSld>
    <p:bg>
      <p:bgPr>
        <a:solidFill xmlns:a="http://schemas.openxmlformats.org/drawingml/2006/main">
          <a:srgbClr val="F5F1E7"/>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1FC94F1-EF09-4516-A4BF-B49D10391046}"/>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SOURCES AND USES</a:t>
            </a:r>
          </a:p>
        </p:txBody>
      </p:sp>
      <p:sp>
        <p:nvSpPr>
          <p:cNvPr id="2" name="">
            <a:extLst xmlns:a="http://schemas.openxmlformats.org/drawingml/2006/main">
              <a:ext uri="{FF2B5EF4-FFF2-40B4-BE49-F238E27FC236}">
                <a16:creationId xmlns:a16="http://schemas.microsoft.com/office/drawing/2014/main" id="{6511BEDF-3829-45D9-827E-A0CFEE9777B8}"/>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17324D"/>
                </a:solidFill>
                <a:latin typeface="Helvetica"/>
                <a:ea typeface="Helvetica"/>
                <a:cs typeface="Helvetica"/>
              </a:defRPr>
            </a:pPr>
            <a:r>
              <a:rPr sz="2700" b="1">
                <a:solidFill>
                  <a:srgbClr val="17324D"/>
                </a:solidFill>
                <a:latin typeface="Helvetica"/>
                <a:ea typeface="Helvetica"/>
                <a:cs typeface="Helvetica"/>
              </a:rPr>
              <a:t>Struktur investasi Stage 1</a:t>
            </a:r>
          </a:p>
        </p:txBody>
      </p:sp>
      <p:sp>
        <p:nvSpPr>
          <p:cNvPr id="3" name="">
            <a:extLst xmlns:a="http://schemas.openxmlformats.org/drawingml/2006/main">
              <a:ext uri="{FF2B5EF4-FFF2-40B4-BE49-F238E27FC236}">
                <a16:creationId xmlns:a16="http://schemas.microsoft.com/office/drawing/2014/main" id="{F3E071D6-46B7-46F2-A840-442172A005DF}"/>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 name="">
            <a:extLst xmlns:a="http://schemas.openxmlformats.org/drawingml/2006/main">
              <a:ext uri="{FF2B5EF4-FFF2-40B4-BE49-F238E27FC236}">
                <a16:creationId xmlns:a16="http://schemas.microsoft.com/office/drawing/2014/main" id="{C1FE4FEC-B70C-4C78-B3BA-BA00391EF02E}"/>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667269"/>
                </a:solidFill>
                <a:latin typeface="Helvetica"/>
                <a:ea typeface="Helvetica"/>
                <a:cs typeface="Helvetica"/>
              </a:defRPr>
            </a:pPr>
            <a:r>
              <a:rPr sz="975" b="1">
                <a:solidFill>
                  <a:srgbClr val="667269"/>
                </a:solidFill>
                <a:latin typeface="Helvetica"/>
                <a:ea typeface="Helvetica"/>
                <a:cs typeface="Helvetica"/>
              </a:rPr>
              <a:t>09</a:t>
            </a:r>
          </a:p>
        </p:txBody>
      </p:sp>
      <p:sp>
        <p:nvSpPr>
          <p:cNvPr id="5" name="">
            <a:extLst xmlns:a="http://schemas.openxmlformats.org/drawingml/2006/main">
              <a:ext uri="{FF2B5EF4-FFF2-40B4-BE49-F238E27FC236}">
                <a16:creationId xmlns:a16="http://schemas.microsoft.com/office/drawing/2014/main" id="{03D197BB-205C-4598-808A-9DE9F0E7462E}"/>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667269"/>
                </a:solidFill>
                <a:latin typeface="Helvetica"/>
                <a:ea typeface="Helvetica"/>
                <a:cs typeface="Helvetica"/>
              </a:defRPr>
            </a:pPr>
            <a:r>
              <a:rPr sz="825" b="1">
                <a:solidFill>
                  <a:srgbClr val="667269"/>
                </a:solidFill>
                <a:latin typeface="Helvetica"/>
                <a:ea typeface="Helvetica"/>
                <a:cs typeface="Helvetica"/>
              </a:rPr>
              <a:t>TANJUNG LESUNG  |  STAGE 1</a:t>
            </a:r>
          </a:p>
        </p:txBody>
      </p:sp>
      <p:sp>
        <p:nvSpPr>
          <p:cNvPr id="6" name="">
            <a:extLst xmlns:a="http://schemas.openxmlformats.org/drawingml/2006/main">
              <a:ext uri="{FF2B5EF4-FFF2-40B4-BE49-F238E27FC236}">
                <a16:creationId xmlns:a16="http://schemas.microsoft.com/office/drawing/2014/main" id="{C427F751-53B3-4CA6-A906-3840FF8CCCB4}"/>
              </a:ext>
            </a:extLst>
          </p:cNvPr>
          <p:cNvSpPr>
            <a:spLocks xmlns:a="http://schemas.openxmlformats.org/drawingml/2006/main" noGrp="1"/>
          </p:cNvSpPr>
          <p:nvPr/>
        </p:nvSpPr>
        <p:spPr>
          <a:xfrm xmlns:a="http://schemas.openxmlformats.org/drawingml/2006/main">
            <a:off x="714375" y="1666875"/>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2E5B3B"/>
                </a:solidFill>
                <a:latin typeface="Helvetica"/>
                <a:ea typeface="Helvetica"/>
                <a:cs typeface="Helvetica"/>
              </a:defRPr>
            </a:pPr>
            <a:r>
              <a:rPr sz="3000" b="1">
                <a:solidFill>
                  <a:srgbClr val="2E5B3B"/>
                </a:solidFill>
                <a:latin typeface="Helvetica"/>
                <a:ea typeface="Helvetica"/>
                <a:cs typeface="Helvetica"/>
              </a:rPr>
              <a:t>Rp29,0 bn</a:t>
            </a:r>
          </a:p>
        </p:txBody>
      </p:sp>
      <p:sp>
        <p:nvSpPr>
          <p:cNvPr id="7" name="">
            <a:extLst xmlns:a="http://schemas.openxmlformats.org/drawingml/2006/main">
              <a:ext uri="{FF2B5EF4-FFF2-40B4-BE49-F238E27FC236}">
                <a16:creationId xmlns:a16="http://schemas.microsoft.com/office/drawing/2014/main" id="{65DCB0AF-D6FC-44E5-A1FD-EE4B84357F99}"/>
              </a:ext>
            </a:extLst>
          </p:cNvPr>
          <p:cNvSpPr>
            <a:spLocks xmlns:a="http://schemas.openxmlformats.org/drawingml/2006/main" noGrp="1"/>
          </p:cNvSpPr>
          <p:nvPr/>
        </p:nvSpPr>
        <p:spPr>
          <a:xfrm xmlns:a="http://schemas.openxmlformats.org/drawingml/2006/main">
            <a:off x="714375" y="2181225"/>
            <a:ext cx="314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cash CAPEX</a:t>
            </a:r>
          </a:p>
        </p:txBody>
      </p:sp>
      <p:sp>
        <p:nvSpPr>
          <p:cNvPr id="8" name="">
            <a:extLst xmlns:a="http://schemas.openxmlformats.org/drawingml/2006/main">
              <a:ext uri="{FF2B5EF4-FFF2-40B4-BE49-F238E27FC236}">
                <a16:creationId xmlns:a16="http://schemas.microsoft.com/office/drawing/2014/main" id="{051893F3-5501-4C8D-89F0-EAC9B94E973A}"/>
              </a:ext>
            </a:extLst>
          </p:cNvPr>
          <p:cNvSpPr>
            <a:spLocks xmlns:a="http://schemas.openxmlformats.org/drawingml/2006/main" noGrp="1"/>
          </p:cNvSpPr>
          <p:nvPr/>
        </p:nvSpPr>
        <p:spPr>
          <a:xfrm xmlns:a="http://schemas.openxmlformats.org/drawingml/2006/main">
            <a:off x="4524375" y="1666875"/>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D18439"/>
                </a:solidFill>
                <a:latin typeface="Helvetica"/>
                <a:ea typeface="Helvetica"/>
                <a:cs typeface="Helvetica"/>
              </a:defRPr>
            </a:pPr>
            <a:r>
              <a:rPr sz="3000" b="1">
                <a:solidFill>
                  <a:srgbClr val="D18439"/>
                </a:solidFill>
                <a:latin typeface="Helvetica"/>
                <a:ea typeface="Helvetica"/>
                <a:cs typeface="Helvetica"/>
              </a:rPr>
              <a:t>Rp32,5 bn</a:t>
            </a:r>
          </a:p>
        </p:txBody>
      </p:sp>
      <p:sp>
        <p:nvSpPr>
          <p:cNvPr id="9" name="">
            <a:extLst xmlns:a="http://schemas.openxmlformats.org/drawingml/2006/main">
              <a:ext uri="{FF2B5EF4-FFF2-40B4-BE49-F238E27FC236}">
                <a16:creationId xmlns:a16="http://schemas.microsoft.com/office/drawing/2014/main" id="{CC2A8DB1-7F34-48DA-929C-FAC58C5B0B4E}"/>
              </a:ext>
            </a:extLst>
          </p:cNvPr>
          <p:cNvSpPr>
            <a:spLocks xmlns:a="http://schemas.openxmlformats.org/drawingml/2006/main" noGrp="1"/>
          </p:cNvSpPr>
          <p:nvPr/>
        </p:nvSpPr>
        <p:spPr>
          <a:xfrm xmlns:a="http://schemas.openxmlformats.org/drawingml/2006/main">
            <a:off x="4524375" y="2181225"/>
            <a:ext cx="314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nilai ekonomi lahan</a:t>
            </a:r>
          </a:p>
        </p:txBody>
      </p:sp>
      <p:sp>
        <p:nvSpPr>
          <p:cNvPr id="10" name="">
            <a:extLst xmlns:a="http://schemas.openxmlformats.org/drawingml/2006/main">
              <a:ext uri="{FF2B5EF4-FFF2-40B4-BE49-F238E27FC236}">
                <a16:creationId xmlns:a16="http://schemas.microsoft.com/office/drawing/2014/main" id="{C8E4880E-E4BF-4AB9-85DB-2281335844C9}"/>
              </a:ext>
            </a:extLst>
          </p:cNvPr>
          <p:cNvSpPr>
            <a:spLocks xmlns:a="http://schemas.openxmlformats.org/drawingml/2006/main" noGrp="1"/>
          </p:cNvSpPr>
          <p:nvPr/>
        </p:nvSpPr>
        <p:spPr>
          <a:xfrm xmlns:a="http://schemas.openxmlformats.org/drawingml/2006/main">
            <a:off x="8334375" y="1666875"/>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17324D"/>
                </a:solidFill>
                <a:latin typeface="Helvetica"/>
                <a:ea typeface="Helvetica"/>
                <a:cs typeface="Helvetica"/>
              </a:defRPr>
            </a:pPr>
            <a:r>
              <a:rPr sz="3000" b="1">
                <a:solidFill>
                  <a:srgbClr val="17324D"/>
                </a:solidFill>
                <a:latin typeface="Helvetica"/>
                <a:ea typeface="Helvetica"/>
                <a:cs typeface="Helvetica"/>
              </a:rPr>
              <a:t>6,5 ha</a:t>
            </a:r>
          </a:p>
        </p:txBody>
      </p:sp>
      <p:sp>
        <p:nvSpPr>
          <p:cNvPr id="11" name="">
            <a:extLst xmlns:a="http://schemas.openxmlformats.org/drawingml/2006/main">
              <a:ext uri="{FF2B5EF4-FFF2-40B4-BE49-F238E27FC236}">
                <a16:creationId xmlns:a16="http://schemas.microsoft.com/office/drawing/2014/main" id="{7F4655D6-B410-4B3B-81A3-B0E2D348466A}"/>
              </a:ext>
            </a:extLst>
          </p:cNvPr>
          <p:cNvSpPr>
            <a:spLocks xmlns:a="http://schemas.openxmlformats.org/drawingml/2006/main" noGrp="1"/>
          </p:cNvSpPr>
          <p:nvPr/>
        </p:nvSpPr>
        <p:spPr>
          <a:xfrm xmlns:a="http://schemas.openxmlformats.org/drawingml/2006/main">
            <a:off x="8334375" y="2181225"/>
            <a:ext cx="285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total kebutuhan lahan</a:t>
            </a:r>
          </a:p>
        </p:txBody>
      </p:sp>
      <p:sp>
        <p:nvSpPr>
          <p:cNvPr id="12" name="">
            <a:extLst xmlns:a="http://schemas.openxmlformats.org/drawingml/2006/main">
              <a:ext uri="{FF2B5EF4-FFF2-40B4-BE49-F238E27FC236}">
                <a16:creationId xmlns:a16="http://schemas.microsoft.com/office/drawing/2014/main" id="{1688F1E4-9696-4A01-8DFA-9D739308CEE4}"/>
              </a:ext>
            </a:extLst>
          </p:cNvPr>
          <p:cNvSpPr>
            <a:spLocks xmlns:a="http://schemas.openxmlformats.org/drawingml/2006/main" noGrp="1"/>
          </p:cNvSpPr>
          <p:nvPr/>
        </p:nvSpPr>
        <p:spPr>
          <a:xfrm xmlns:a="http://schemas.openxmlformats.org/drawingml/2006/main">
            <a:off x="714375" y="2857500"/>
            <a:ext cx="104775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13" name="">
            <a:extLst xmlns:a="http://schemas.openxmlformats.org/drawingml/2006/main">
              <a:ext uri="{FF2B5EF4-FFF2-40B4-BE49-F238E27FC236}">
                <a16:creationId xmlns:a16="http://schemas.microsoft.com/office/drawing/2014/main" id="{8309189B-D9FF-4CFF-9667-227DC8475B00}"/>
              </a:ext>
            </a:extLst>
          </p:cNvPr>
          <p:cNvSpPr>
            <a:spLocks xmlns:a="http://schemas.openxmlformats.org/drawingml/2006/main" noGrp="1"/>
          </p:cNvSpPr>
          <p:nvPr/>
        </p:nvSpPr>
        <p:spPr>
          <a:xfrm xmlns:a="http://schemas.openxmlformats.org/drawingml/2006/main">
            <a:off x="714375" y="3238500"/>
            <a:ext cx="3143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500" b="1">
                <a:solidFill>
                  <a:srgbClr val="253329"/>
                </a:solidFill>
                <a:latin typeface="Helvetica"/>
                <a:ea typeface="Helvetica"/>
                <a:cs typeface="Helvetica"/>
              </a:defRPr>
            </a:pPr>
            <a:r>
              <a:rPr sz="1500" b="1">
                <a:solidFill>
                  <a:srgbClr val="253329"/>
                </a:solidFill>
                <a:latin typeface="Helvetica"/>
                <a:ea typeface="Helvetica"/>
                <a:cs typeface="Helvetica"/>
              </a:rPr>
              <a:t>Pendanaan ilustratif</a:t>
            </a:r>
          </a:p>
        </p:txBody>
      </p:sp>
      <p:sp>
        <p:nvSpPr>
          <p:cNvPr id="14" name="">
            <a:extLst xmlns:a="http://schemas.openxmlformats.org/drawingml/2006/main">
              <a:ext uri="{FF2B5EF4-FFF2-40B4-BE49-F238E27FC236}">
                <a16:creationId xmlns:a16="http://schemas.microsoft.com/office/drawing/2014/main" id="{D8C1D206-2B7F-48AF-AAA2-5C46B04D50A3}"/>
              </a:ext>
            </a:extLst>
          </p:cNvPr>
          <p:cNvSpPr>
            <a:spLocks xmlns:a="http://schemas.openxmlformats.org/drawingml/2006/main" noGrp="1"/>
          </p:cNvSpPr>
          <p:nvPr/>
        </p:nvSpPr>
        <p:spPr>
          <a:xfrm xmlns:a="http://schemas.openxmlformats.org/drawingml/2006/main">
            <a:off x="714375" y="3810000"/>
            <a:ext cx="6286500" cy="685800"/>
          </a:xfrm>
          <a:prstGeom xmlns:a="http://schemas.openxmlformats.org/drawingml/2006/main" prst="roundRect">
            <a:avLst>
              <a:gd name="adj" fmla="val 11111"/>
            </a:avLst>
          </a:prstGeom>
          <a:solidFill xmlns:a="http://schemas.openxmlformats.org/drawingml/2006/main">
            <a:srgbClr val="E8F0E9"/>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E5C94B9-6E37-4254-8338-0E00D809EDFC}"/>
              </a:ext>
            </a:extLst>
          </p:cNvPr>
          <p:cNvSpPr>
            <a:spLocks xmlns:a="http://schemas.openxmlformats.org/drawingml/2006/main" noGrp="1"/>
          </p:cNvSpPr>
          <p:nvPr/>
        </p:nvSpPr>
        <p:spPr>
          <a:xfrm xmlns:a="http://schemas.openxmlformats.org/drawingml/2006/main">
            <a:off x="714375" y="3810000"/>
            <a:ext cx="3771900" cy="685800"/>
          </a:xfrm>
          <a:prstGeom xmlns:a="http://schemas.openxmlformats.org/drawingml/2006/main" prst="roundRect">
            <a:avLst>
              <a:gd name="adj" fmla="val 11111"/>
            </a:avLst>
          </a:prstGeom>
          <a:solidFill xmlns:a="http://schemas.openxmlformats.org/drawingml/2006/main">
            <a:srgbClr val="2E5B3B"/>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332EDE01-3ECE-43F7-9A0B-CF72502E9CE3}"/>
              </a:ext>
            </a:extLst>
          </p:cNvPr>
          <p:cNvSpPr>
            <a:spLocks xmlns:a="http://schemas.openxmlformats.org/drawingml/2006/main" noGrp="1"/>
          </p:cNvSpPr>
          <p:nvPr/>
        </p:nvSpPr>
        <p:spPr>
          <a:xfrm xmlns:a="http://schemas.openxmlformats.org/drawingml/2006/main">
            <a:off x="904875" y="3943350"/>
            <a:ext cx="333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FFFFFF"/>
                </a:solidFill>
                <a:latin typeface="Helvetica"/>
                <a:ea typeface="Helvetica"/>
                <a:cs typeface="Helvetica"/>
              </a:defRPr>
            </a:pPr>
            <a:r>
              <a:rPr sz="1800" b="1">
                <a:solidFill>
                  <a:srgbClr val="FFFFFF"/>
                </a:solidFill>
                <a:latin typeface="Helvetica"/>
                <a:ea typeface="Helvetica"/>
                <a:cs typeface="Helvetica"/>
              </a:rPr>
              <a:t>Bank debt 60%</a:t>
            </a:r>
          </a:p>
        </p:txBody>
      </p:sp>
      <p:sp>
        <p:nvSpPr>
          <p:cNvPr id="17" name="">
            <a:extLst xmlns:a="http://schemas.openxmlformats.org/drawingml/2006/main">
              <a:ext uri="{FF2B5EF4-FFF2-40B4-BE49-F238E27FC236}">
                <a16:creationId xmlns:a16="http://schemas.microsoft.com/office/drawing/2014/main" id="{52273552-5B3E-42BA-B737-F72EFCA85A9E}"/>
              </a:ext>
            </a:extLst>
          </p:cNvPr>
          <p:cNvSpPr>
            <a:spLocks xmlns:a="http://schemas.openxmlformats.org/drawingml/2006/main" noGrp="1"/>
          </p:cNvSpPr>
          <p:nvPr/>
        </p:nvSpPr>
        <p:spPr>
          <a:xfrm xmlns:a="http://schemas.openxmlformats.org/drawingml/2006/main">
            <a:off x="4667250" y="3943350"/>
            <a:ext cx="2095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E5B3B"/>
                </a:solidFill>
                <a:latin typeface="Helvetica"/>
                <a:ea typeface="Helvetica"/>
                <a:cs typeface="Helvetica"/>
              </a:defRPr>
            </a:pPr>
            <a:r>
              <a:rPr sz="1800" b="1">
                <a:solidFill>
                  <a:srgbClr val="2E5B3B"/>
                </a:solidFill>
                <a:latin typeface="Helvetica"/>
                <a:ea typeface="Helvetica"/>
                <a:cs typeface="Helvetica"/>
              </a:rPr>
              <a:t>Equity 40%</a:t>
            </a:r>
          </a:p>
        </p:txBody>
      </p:sp>
      <p:sp>
        <p:nvSpPr>
          <p:cNvPr id="18" name="">
            <a:extLst xmlns:a="http://schemas.openxmlformats.org/drawingml/2006/main">
              <a:ext uri="{FF2B5EF4-FFF2-40B4-BE49-F238E27FC236}">
                <a16:creationId xmlns:a16="http://schemas.microsoft.com/office/drawing/2014/main" id="{D3DEF7CA-4D79-4636-9AED-3C6FE0BEC4C3}"/>
              </a:ext>
            </a:extLst>
          </p:cNvPr>
          <p:cNvSpPr>
            <a:spLocks xmlns:a="http://schemas.openxmlformats.org/drawingml/2006/main" noGrp="1"/>
          </p:cNvSpPr>
          <p:nvPr/>
        </p:nvSpPr>
        <p:spPr>
          <a:xfrm xmlns:a="http://schemas.openxmlformats.org/drawingml/2006/main">
            <a:off x="714375" y="4667250"/>
            <a:ext cx="285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100" b="1">
                <a:solidFill>
                  <a:srgbClr val="2E5B3B"/>
                </a:solidFill>
                <a:latin typeface="Helvetica"/>
                <a:ea typeface="Helvetica"/>
                <a:cs typeface="Helvetica"/>
              </a:defRPr>
            </a:pPr>
            <a:r>
              <a:rPr sz="2100" b="1">
                <a:solidFill>
                  <a:srgbClr val="2E5B3B"/>
                </a:solidFill>
                <a:latin typeface="Helvetica"/>
                <a:ea typeface="Helvetica"/>
                <a:cs typeface="Helvetica"/>
              </a:rPr>
              <a:t>Rp17,4 bn</a:t>
            </a:r>
          </a:p>
        </p:txBody>
      </p:sp>
      <p:sp>
        <p:nvSpPr>
          <p:cNvPr id="19" name="">
            <a:extLst xmlns:a="http://schemas.openxmlformats.org/drawingml/2006/main">
              <a:ext uri="{FF2B5EF4-FFF2-40B4-BE49-F238E27FC236}">
                <a16:creationId xmlns:a16="http://schemas.microsoft.com/office/drawing/2014/main" id="{14422869-84DD-422D-8B8B-F900048823C1}"/>
              </a:ext>
            </a:extLst>
          </p:cNvPr>
          <p:cNvSpPr>
            <a:spLocks xmlns:a="http://schemas.openxmlformats.org/drawingml/2006/main" noGrp="1"/>
          </p:cNvSpPr>
          <p:nvPr/>
        </p:nvSpPr>
        <p:spPr>
          <a:xfrm xmlns:a="http://schemas.openxmlformats.org/drawingml/2006/main">
            <a:off x="4524375" y="4667250"/>
            <a:ext cx="285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100" b="1">
                <a:solidFill>
                  <a:srgbClr val="D18439"/>
                </a:solidFill>
                <a:latin typeface="Helvetica"/>
                <a:ea typeface="Helvetica"/>
                <a:cs typeface="Helvetica"/>
              </a:defRPr>
            </a:pPr>
            <a:r>
              <a:rPr sz="2100" b="1">
                <a:solidFill>
                  <a:srgbClr val="D18439"/>
                </a:solidFill>
                <a:latin typeface="Helvetica"/>
                <a:ea typeface="Helvetica"/>
                <a:cs typeface="Helvetica"/>
              </a:rPr>
              <a:t>Rp11,6 bn</a:t>
            </a:r>
          </a:p>
        </p:txBody>
      </p:sp>
      <p:sp>
        <p:nvSpPr>
          <p:cNvPr id="20" name="">
            <a:extLst xmlns:a="http://schemas.openxmlformats.org/drawingml/2006/main">
              <a:ext uri="{FF2B5EF4-FFF2-40B4-BE49-F238E27FC236}">
                <a16:creationId xmlns:a16="http://schemas.microsoft.com/office/drawing/2014/main" id="{B8E9A0C4-6EA8-44F5-A0E0-A8B15DC69E52}"/>
              </a:ext>
            </a:extLst>
          </p:cNvPr>
          <p:cNvSpPr>
            <a:spLocks xmlns:a="http://schemas.openxmlformats.org/drawingml/2006/main" noGrp="1"/>
          </p:cNvSpPr>
          <p:nvPr/>
        </p:nvSpPr>
        <p:spPr>
          <a:xfrm xmlns:a="http://schemas.openxmlformats.org/drawingml/2006/main">
            <a:off x="7810500" y="3429000"/>
            <a:ext cx="3333750" cy="1809750"/>
          </a:xfrm>
          <a:prstGeom xmlns:a="http://schemas.openxmlformats.org/drawingml/2006/main" prst="roundRect">
            <a:avLst>
              <a:gd name="adj" fmla="val 4211"/>
            </a:avLst>
          </a:prstGeom>
          <a:solidFill xmlns:a="http://schemas.openxmlformats.org/drawingml/2006/main">
            <a:srgbClr val="FFF8EA"/>
          </a:solidFill>
          <a:ln xmlns:a="http://schemas.openxmlformats.org/drawingml/2006/main" w="9525">
            <a:solidFill>
              <a:srgbClr val="E6CAA3"/>
            </a:solidFill>
          </a:ln>
        </p:spPr>
      </p:sp>
      <p:sp>
        <p:nvSpPr>
          <p:cNvPr id="21" name="">
            <a:extLst xmlns:a="http://schemas.openxmlformats.org/drawingml/2006/main">
              <a:ext uri="{FF2B5EF4-FFF2-40B4-BE49-F238E27FC236}">
                <a16:creationId xmlns:a16="http://schemas.microsoft.com/office/drawing/2014/main" id="{7885E39C-36A4-4D92-9051-551DEF905E20}"/>
              </a:ext>
            </a:extLst>
          </p:cNvPr>
          <p:cNvSpPr>
            <a:spLocks xmlns:a="http://schemas.openxmlformats.org/drawingml/2006/main" noGrp="1"/>
          </p:cNvSpPr>
          <p:nvPr/>
        </p:nvSpPr>
        <p:spPr>
          <a:xfrm xmlns:a="http://schemas.openxmlformats.org/drawingml/2006/main">
            <a:off x="8096250" y="3667125"/>
            <a:ext cx="276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17324D"/>
                </a:solidFill>
                <a:latin typeface="Helvetica"/>
                <a:ea typeface="Helvetica"/>
                <a:cs typeface="Helvetica"/>
              </a:defRPr>
            </a:pPr>
            <a:r>
              <a:rPr sz="1650" b="1">
                <a:solidFill>
                  <a:srgbClr val="17324D"/>
                </a:solidFill>
                <a:latin typeface="Helvetica"/>
                <a:ea typeface="Helvetica"/>
                <a:cs typeface="Helvetica"/>
              </a:rPr>
              <a:t>Tanah tetap milik TL</a:t>
            </a:r>
          </a:p>
        </p:txBody>
      </p:sp>
      <p:sp>
        <p:nvSpPr>
          <p:cNvPr id="22" name="">
            <a:extLst xmlns:a="http://schemas.openxmlformats.org/drawingml/2006/main">
              <a:ext uri="{FF2B5EF4-FFF2-40B4-BE49-F238E27FC236}">
                <a16:creationId xmlns:a16="http://schemas.microsoft.com/office/drawing/2014/main" id="{88033495-5EAD-4ADB-879F-D37425C68770}"/>
              </a:ext>
            </a:extLst>
          </p:cNvPr>
          <p:cNvSpPr>
            <a:spLocks xmlns:a="http://schemas.openxmlformats.org/drawingml/2006/main" noGrp="1"/>
          </p:cNvSpPr>
          <p:nvPr/>
        </p:nvSpPr>
        <p:spPr>
          <a:xfrm xmlns:a="http://schemas.openxmlformats.org/drawingml/2006/main">
            <a:off x="8096250" y="4143375"/>
            <a:ext cx="27622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6078"/>
          </a:bodyPr>
          <a:lstStyle xmlns:a="http://schemas.openxmlformats.org/drawingml/2006/main"/>
          <a:p xmlns:a="http://schemas.openxmlformats.org/drawingml/2006/main">
            <a:pPr>
              <a:defRPr sz="1275" b="0">
                <a:solidFill>
                  <a:srgbClr val="667269"/>
                </a:solidFill>
                <a:latin typeface="Helvetica"/>
                <a:ea typeface="Helvetica"/>
                <a:cs typeface="Helvetica"/>
              </a:defRPr>
            </a:pPr>
            <a:r>
              <a:rPr sz="1275" b="0">
                <a:solidFill>
                  <a:srgbClr val="667269"/>
                </a:solidFill>
                <a:latin typeface="Helvetica"/>
                <a:ea typeface="Helvetica"/>
                <a:cs typeface="Helvetica"/>
              </a:rPr>
              <a:t>Struktur long lease menjaga kontrol kawasan dan memberi recurring income dari sewa lahan serta 2% visitor revenue share.</a:t>
            </a:r>
          </a:p>
        </p:txBody>
      </p:sp>
    </p:spTree>
    <p:extLst>
      <p:ext uri="{BB962C8B-B14F-4D97-AF65-F5344CB8AC3E}">
        <p14:creationId xmlns:p14="http://schemas.microsoft.com/office/powerpoint/2010/main" val="979722063"/>
      </p:ext>
    </p:extLst>
  </p:cSld>
</p:sld>
</file>

<file path=ppt/slides/slide10.xml><?xml version="1.0" encoding="utf-8"?>
<p:sld xmlns:p="http://schemas.openxmlformats.org/presentationml/2006/main">
  <p:cSld>
    <p:bg>
      <p:bgPr>
        <a:solidFill xmlns:a="http://schemas.openxmlformats.org/drawingml/2006/main">
          <a:srgbClr val="F5F1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8500B65-82B4-496F-8B1A-C8595016DAE2}"/>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OPERATING MODEL</a:t>
            </a:r>
          </a:p>
        </p:txBody>
      </p:sp>
      <p:sp>
        <p:nvSpPr>
          <p:cNvPr id="2" name="">
            <a:extLst xmlns:a="http://schemas.openxmlformats.org/drawingml/2006/main">
              <a:ext uri="{FF2B5EF4-FFF2-40B4-BE49-F238E27FC236}">
                <a16:creationId xmlns:a16="http://schemas.microsoft.com/office/drawing/2014/main" id="{08776BC0-23B5-44FB-92FA-9E2EE466E80D}"/>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17324D"/>
                </a:solidFill>
                <a:latin typeface="Helvetica"/>
                <a:ea typeface="Helvetica"/>
                <a:cs typeface="Helvetica"/>
              </a:defRPr>
            </a:pPr>
            <a:r>
              <a:rPr sz="2700" b="1">
                <a:solidFill>
                  <a:srgbClr val="17324D"/>
                </a:solidFill>
                <a:latin typeface="Helvetica"/>
                <a:ea typeface="Helvetica"/>
                <a:cs typeface="Helvetica"/>
              </a:rPr>
              <a:t>Pendapatan operator tumbuh dari dua mesin</a:t>
            </a:r>
          </a:p>
        </p:txBody>
      </p:sp>
      <p:sp>
        <p:nvSpPr>
          <p:cNvPr id="3" name="">
            <a:extLst xmlns:a="http://schemas.openxmlformats.org/drawingml/2006/main">
              <a:ext uri="{FF2B5EF4-FFF2-40B4-BE49-F238E27FC236}">
                <a16:creationId xmlns:a16="http://schemas.microsoft.com/office/drawing/2014/main" id="{2FEEC009-1421-4068-9604-C28D4E29FF9D}"/>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 name="">
            <a:extLst xmlns:a="http://schemas.openxmlformats.org/drawingml/2006/main">
              <a:ext uri="{FF2B5EF4-FFF2-40B4-BE49-F238E27FC236}">
                <a16:creationId xmlns:a16="http://schemas.microsoft.com/office/drawing/2014/main" id="{E52A22FA-88E5-4AF5-846F-3C7AEFB3F709}"/>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667269"/>
                </a:solidFill>
                <a:latin typeface="Helvetica"/>
                <a:ea typeface="Helvetica"/>
                <a:cs typeface="Helvetica"/>
              </a:defRPr>
            </a:pPr>
            <a:r>
              <a:rPr sz="975" b="1">
                <a:solidFill>
                  <a:srgbClr val="667269"/>
                </a:solidFill>
                <a:latin typeface="Helvetica"/>
                <a:ea typeface="Helvetica"/>
                <a:cs typeface="Helvetica"/>
              </a:rPr>
              <a:t>10</a:t>
            </a:r>
          </a:p>
        </p:txBody>
      </p:sp>
      <p:sp>
        <p:nvSpPr>
          <p:cNvPr id="5" name="">
            <a:extLst xmlns:a="http://schemas.openxmlformats.org/drawingml/2006/main">
              <a:ext uri="{FF2B5EF4-FFF2-40B4-BE49-F238E27FC236}">
                <a16:creationId xmlns:a16="http://schemas.microsoft.com/office/drawing/2014/main" id="{9D6D1EE3-37D3-436F-B887-982BA70F49A7}"/>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667269"/>
                </a:solidFill>
                <a:latin typeface="Helvetica"/>
                <a:ea typeface="Helvetica"/>
                <a:cs typeface="Helvetica"/>
              </a:defRPr>
            </a:pPr>
            <a:r>
              <a:rPr sz="825" b="1">
                <a:solidFill>
                  <a:srgbClr val="667269"/>
                </a:solidFill>
                <a:latin typeface="Helvetica"/>
                <a:ea typeface="Helvetica"/>
                <a:cs typeface="Helvetica"/>
              </a:rPr>
              <a:t>TANJUNG LESUNG  |  STAGE 1</a:t>
            </a:r>
          </a:p>
        </p:txBody>
      </p:sp>
      <p:graphicFrame>
        <p:nvGraphicFramePr>
          <p:cNvPr id="18" name="Chart"/>
          <p:cNvGraphicFramePr/>
          <p:nvPr/>
        </p:nvGraphicFramePr>
        <p:xfrm>
          <a:off xmlns:a="http://schemas.openxmlformats.org/drawingml/2006/main" x="619125" y="1666875"/>
          <a:ext xmlns:a="http://schemas.openxmlformats.org/drawingml/2006/main" cx="7620000" cy="3905250"/>
        </p:xfrm>
        <a:graphic xmlns:a="http://schemas.openxmlformats.org/drawingml/2006/main">
          <a:graphicData uri="http://schemas.openxmlformats.org/drawingml/2006/chart">
            <c:chart xmlns:r="http://schemas.openxmlformats.org/officeDocument/2006/relationships" xmlns:c="http://schemas.openxmlformats.org/drawingml/2006/chart" r:id="R874f7248b59047f8"/>
          </a:graphicData>
        </a:graphic>
      </p:graphicFrame>
      <p:sp>
        <p:nvSpPr>
          <p:cNvPr id="7" name="">
            <a:extLst xmlns:a="http://schemas.openxmlformats.org/drawingml/2006/main">
              <a:ext uri="{FF2B5EF4-FFF2-40B4-BE49-F238E27FC236}">
                <a16:creationId xmlns:a16="http://schemas.microsoft.com/office/drawing/2014/main" id="{0DD30D13-11A7-4184-BD5F-D3CEEA04BD8D}"/>
              </a:ext>
            </a:extLst>
          </p:cNvPr>
          <p:cNvSpPr>
            <a:spLocks xmlns:a="http://schemas.openxmlformats.org/drawingml/2006/main" noGrp="1"/>
          </p:cNvSpPr>
          <p:nvPr/>
        </p:nvSpPr>
        <p:spPr>
          <a:xfrm xmlns:a="http://schemas.openxmlformats.org/drawingml/2006/main">
            <a:off x="8810625" y="1809750"/>
            <a:ext cx="2667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17324D"/>
                </a:solidFill>
                <a:latin typeface="Helvetica"/>
                <a:ea typeface="Helvetica"/>
                <a:cs typeface="Helvetica"/>
              </a:defRPr>
            </a:pPr>
            <a:r>
              <a:rPr sz="3000" b="1">
                <a:solidFill>
                  <a:srgbClr val="17324D"/>
                </a:solidFill>
                <a:latin typeface="Helvetica"/>
                <a:ea typeface="Helvetica"/>
                <a:cs typeface="Helvetica"/>
              </a:rPr>
              <a:t>Rp54,1 bn</a:t>
            </a:r>
          </a:p>
        </p:txBody>
      </p:sp>
      <p:sp>
        <p:nvSpPr>
          <p:cNvPr id="8" name="">
            <a:extLst xmlns:a="http://schemas.openxmlformats.org/drawingml/2006/main">
              <a:ext uri="{FF2B5EF4-FFF2-40B4-BE49-F238E27FC236}">
                <a16:creationId xmlns:a16="http://schemas.microsoft.com/office/drawing/2014/main" id="{5CE63CB9-44E3-42BC-9E01-9F19AD7D7DA6}"/>
              </a:ext>
            </a:extLst>
          </p:cNvPr>
          <p:cNvSpPr>
            <a:spLocks xmlns:a="http://schemas.openxmlformats.org/drawingml/2006/main" noGrp="1"/>
          </p:cNvSpPr>
          <p:nvPr/>
        </p:nvSpPr>
        <p:spPr>
          <a:xfrm xmlns:a="http://schemas.openxmlformats.org/drawingml/2006/main">
            <a:off x="8810625" y="2324100"/>
            <a:ext cx="2667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total revenue Year 6</a:t>
            </a:r>
          </a:p>
        </p:txBody>
      </p:sp>
      <p:sp>
        <p:nvSpPr>
          <p:cNvPr id="9" name="">
            <a:extLst xmlns:a="http://schemas.openxmlformats.org/drawingml/2006/main">
              <a:ext uri="{FF2B5EF4-FFF2-40B4-BE49-F238E27FC236}">
                <a16:creationId xmlns:a16="http://schemas.microsoft.com/office/drawing/2014/main" id="{7976A040-9FD2-496B-B8E0-00DB35CCDF69}"/>
              </a:ext>
            </a:extLst>
          </p:cNvPr>
          <p:cNvSpPr>
            <a:spLocks xmlns:a="http://schemas.openxmlformats.org/drawingml/2006/main" noGrp="1"/>
          </p:cNvSpPr>
          <p:nvPr/>
        </p:nvSpPr>
        <p:spPr>
          <a:xfrm xmlns:a="http://schemas.openxmlformats.org/drawingml/2006/main">
            <a:off x="8810625" y="3048000"/>
            <a:ext cx="2667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2E5B3B"/>
                </a:solidFill>
                <a:latin typeface="Helvetica"/>
                <a:ea typeface="Helvetica"/>
                <a:cs typeface="Helvetica"/>
              </a:defRPr>
            </a:pPr>
            <a:r>
              <a:rPr sz="3000" b="1">
                <a:solidFill>
                  <a:srgbClr val="2E5B3B"/>
                </a:solidFill>
                <a:latin typeface="Helvetica"/>
                <a:ea typeface="Helvetica"/>
                <a:cs typeface="Helvetica"/>
              </a:rPr>
              <a:t>Rp14,6 bn</a:t>
            </a:r>
          </a:p>
        </p:txBody>
      </p:sp>
      <p:sp>
        <p:nvSpPr>
          <p:cNvPr id="10" name="">
            <a:extLst xmlns:a="http://schemas.openxmlformats.org/drawingml/2006/main">
              <a:ext uri="{FF2B5EF4-FFF2-40B4-BE49-F238E27FC236}">
                <a16:creationId xmlns:a16="http://schemas.microsoft.com/office/drawing/2014/main" id="{2FAB5AE2-8FD4-42C6-934B-E31B8EAF246E}"/>
              </a:ext>
            </a:extLst>
          </p:cNvPr>
          <p:cNvSpPr>
            <a:spLocks xmlns:a="http://schemas.openxmlformats.org/drawingml/2006/main" noGrp="1"/>
          </p:cNvSpPr>
          <p:nvPr/>
        </p:nvSpPr>
        <p:spPr>
          <a:xfrm xmlns:a="http://schemas.openxmlformats.org/drawingml/2006/main">
            <a:off x="8810625" y="3562350"/>
            <a:ext cx="2667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EBITDA Year 6</a:t>
            </a:r>
          </a:p>
        </p:txBody>
      </p:sp>
      <p:sp>
        <p:nvSpPr>
          <p:cNvPr id="11" name="">
            <a:extLst xmlns:a="http://schemas.openxmlformats.org/drawingml/2006/main">
              <a:ext uri="{FF2B5EF4-FFF2-40B4-BE49-F238E27FC236}">
                <a16:creationId xmlns:a16="http://schemas.microsoft.com/office/drawing/2014/main" id="{1B3F44C5-9956-4FC4-84EB-14BC922F9930}"/>
              </a:ext>
            </a:extLst>
          </p:cNvPr>
          <p:cNvSpPr>
            <a:spLocks xmlns:a="http://schemas.openxmlformats.org/drawingml/2006/main" noGrp="1"/>
          </p:cNvSpPr>
          <p:nvPr/>
        </p:nvSpPr>
        <p:spPr>
          <a:xfrm xmlns:a="http://schemas.openxmlformats.org/drawingml/2006/main">
            <a:off x="8810625" y="4286250"/>
            <a:ext cx="2667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D18439"/>
                </a:solidFill>
                <a:latin typeface="Helvetica"/>
                <a:ea typeface="Helvetica"/>
                <a:cs typeface="Helvetica"/>
              </a:defRPr>
            </a:pPr>
            <a:r>
              <a:rPr sz="3000" b="1">
                <a:solidFill>
                  <a:srgbClr val="D18439"/>
                </a:solidFill>
                <a:latin typeface="Helvetica"/>
                <a:ea typeface="Helvetica"/>
                <a:cs typeface="Helvetica"/>
              </a:rPr>
              <a:t>27,0%</a:t>
            </a:r>
          </a:p>
        </p:txBody>
      </p:sp>
      <p:sp>
        <p:nvSpPr>
          <p:cNvPr id="12" name="">
            <a:extLst xmlns:a="http://schemas.openxmlformats.org/drawingml/2006/main">
              <a:ext uri="{FF2B5EF4-FFF2-40B4-BE49-F238E27FC236}">
                <a16:creationId xmlns:a16="http://schemas.microsoft.com/office/drawing/2014/main" id="{7F14B56C-FEFB-4B30-862D-F81578FE2FFE}"/>
              </a:ext>
            </a:extLst>
          </p:cNvPr>
          <p:cNvSpPr>
            <a:spLocks xmlns:a="http://schemas.openxmlformats.org/drawingml/2006/main" noGrp="1"/>
          </p:cNvSpPr>
          <p:nvPr/>
        </p:nvSpPr>
        <p:spPr>
          <a:xfrm xmlns:a="http://schemas.openxmlformats.org/drawingml/2006/main">
            <a:off x="8810625" y="4800600"/>
            <a:ext cx="2667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EBITDA margin Year 6</a:t>
            </a:r>
          </a:p>
        </p:txBody>
      </p:sp>
    </p:spTree>
    <p:extLst>
      <p:ext uri="{BB962C8B-B14F-4D97-AF65-F5344CB8AC3E}">
        <p14:creationId xmlns:p14="http://schemas.microsoft.com/office/powerpoint/2010/main" val="1766224103"/>
      </p:ext>
    </p:extLst>
  </p:cSld>
</p:sld>
</file>

<file path=ppt/slides/slide11.xml><?xml version="1.0" encoding="utf-8"?>
<p:sld xmlns:p="http://schemas.openxmlformats.org/presentationml/2006/main">
  <p:cSld>
    <p:bg>
      <p:bgPr>
        <a:solidFill xmlns:a="http://schemas.openxmlformats.org/drawingml/2006/main">
          <a:srgbClr val="14271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32D6438-7AAD-4C88-B077-95DE7B54D072}"/>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E8BC7C"/>
                </a:solidFill>
                <a:latin typeface="Helvetica"/>
                <a:ea typeface="Helvetica"/>
                <a:cs typeface="Helvetica"/>
              </a:defRPr>
            </a:pPr>
            <a:r>
              <a:rPr sz="1050" b="1">
                <a:solidFill>
                  <a:srgbClr val="E8BC7C"/>
                </a:solidFill>
                <a:latin typeface="Helvetica"/>
                <a:ea typeface="Helvetica"/>
                <a:cs typeface="Helvetica"/>
              </a:rPr>
              <a:t>RETURN INVESTOR</a:t>
            </a:r>
          </a:p>
        </p:txBody>
      </p:sp>
      <p:sp>
        <p:nvSpPr>
          <p:cNvPr id="2" name="">
            <a:extLst xmlns:a="http://schemas.openxmlformats.org/drawingml/2006/main">
              <a:ext uri="{FF2B5EF4-FFF2-40B4-BE49-F238E27FC236}">
                <a16:creationId xmlns:a16="http://schemas.microsoft.com/office/drawing/2014/main" id="{94156C20-87EC-48B5-AB4C-E30A8ABD7277}"/>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FFFFFF"/>
                </a:solidFill>
                <a:latin typeface="Helvetica"/>
                <a:ea typeface="Helvetica"/>
                <a:cs typeface="Helvetica"/>
              </a:defRPr>
            </a:pPr>
            <a:r>
              <a:rPr sz="2700" b="1">
                <a:solidFill>
                  <a:srgbClr val="FFFFFF"/>
                </a:solidFill>
                <a:latin typeface="Helvetica"/>
                <a:ea typeface="Helvetica"/>
                <a:cs typeface="Helvetica"/>
              </a:rPr>
              <a:t>Base Case menghasilkan equity IRR 32,9%</a:t>
            </a:r>
          </a:p>
        </p:txBody>
      </p:sp>
      <p:sp>
        <p:nvSpPr>
          <p:cNvPr id="3" name="">
            <a:extLst xmlns:a="http://schemas.openxmlformats.org/drawingml/2006/main">
              <a:ext uri="{FF2B5EF4-FFF2-40B4-BE49-F238E27FC236}">
                <a16:creationId xmlns:a16="http://schemas.microsoft.com/office/drawing/2014/main" id="{A9F5ECED-83C8-4AB9-B921-1CC7E8196005}"/>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35543D"/>
            </a:solidFill>
          </a:ln>
        </p:spPr>
      </p:sp>
      <p:sp>
        <p:nvSpPr>
          <p:cNvPr id="4" name="">
            <a:extLst xmlns:a="http://schemas.openxmlformats.org/drawingml/2006/main">
              <a:ext uri="{FF2B5EF4-FFF2-40B4-BE49-F238E27FC236}">
                <a16:creationId xmlns:a16="http://schemas.microsoft.com/office/drawing/2014/main" id="{44CF819E-7AA2-4E53-A40E-20187EA11DCB}"/>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93A99A"/>
                </a:solidFill>
                <a:latin typeface="Helvetica"/>
                <a:ea typeface="Helvetica"/>
                <a:cs typeface="Helvetica"/>
              </a:defRPr>
            </a:pPr>
            <a:r>
              <a:rPr sz="975" b="1">
                <a:solidFill>
                  <a:srgbClr val="93A99A"/>
                </a:solidFill>
                <a:latin typeface="Helvetica"/>
                <a:ea typeface="Helvetica"/>
                <a:cs typeface="Helvetica"/>
              </a:rPr>
              <a:t>11</a:t>
            </a:r>
          </a:p>
        </p:txBody>
      </p:sp>
      <p:sp>
        <p:nvSpPr>
          <p:cNvPr id="5" name="">
            <a:extLst xmlns:a="http://schemas.openxmlformats.org/drawingml/2006/main">
              <a:ext uri="{FF2B5EF4-FFF2-40B4-BE49-F238E27FC236}">
                <a16:creationId xmlns:a16="http://schemas.microsoft.com/office/drawing/2014/main" id="{FF225FFA-CFD9-4F9A-829A-4C8EB87DA89A}"/>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93A99A"/>
                </a:solidFill>
                <a:latin typeface="Helvetica"/>
                <a:ea typeface="Helvetica"/>
                <a:cs typeface="Helvetica"/>
              </a:defRPr>
            </a:pPr>
            <a:r>
              <a:rPr sz="825" b="1">
                <a:solidFill>
                  <a:srgbClr val="93A99A"/>
                </a:solidFill>
                <a:latin typeface="Helvetica"/>
                <a:ea typeface="Helvetica"/>
                <a:cs typeface="Helvetica"/>
              </a:rPr>
              <a:t>TANJUNG LESUNG  |  STAGE 1</a:t>
            </a:r>
          </a:p>
        </p:txBody>
      </p:sp>
      <p:sp>
        <p:nvSpPr>
          <p:cNvPr id="6" name="">
            <a:extLst xmlns:a="http://schemas.openxmlformats.org/drawingml/2006/main">
              <a:ext uri="{FF2B5EF4-FFF2-40B4-BE49-F238E27FC236}">
                <a16:creationId xmlns:a16="http://schemas.microsoft.com/office/drawing/2014/main" id="{E5796E0A-45D7-4399-9E41-6C873B148873}"/>
              </a:ext>
            </a:extLst>
          </p:cNvPr>
          <p:cNvSpPr>
            <a:spLocks xmlns:a="http://schemas.openxmlformats.org/drawingml/2006/main" noGrp="1"/>
          </p:cNvSpPr>
          <p:nvPr/>
        </p:nvSpPr>
        <p:spPr>
          <a:xfrm xmlns:a="http://schemas.openxmlformats.org/drawingml/2006/main">
            <a:off x="714375" y="1762125"/>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E8BC7C"/>
                </a:solidFill>
                <a:latin typeface="Helvetica"/>
                <a:ea typeface="Helvetica"/>
                <a:cs typeface="Helvetica"/>
              </a:defRPr>
            </a:pPr>
            <a:r>
              <a:rPr sz="3000" b="1">
                <a:solidFill>
                  <a:srgbClr val="E8BC7C"/>
                </a:solidFill>
                <a:latin typeface="Helvetica"/>
                <a:ea typeface="Helvetica"/>
                <a:cs typeface="Helvetica"/>
              </a:rPr>
              <a:t>24,9%</a:t>
            </a:r>
          </a:p>
        </p:txBody>
      </p:sp>
      <p:sp>
        <p:nvSpPr>
          <p:cNvPr id="7" name="">
            <a:extLst xmlns:a="http://schemas.openxmlformats.org/drawingml/2006/main">
              <a:ext uri="{FF2B5EF4-FFF2-40B4-BE49-F238E27FC236}">
                <a16:creationId xmlns:a16="http://schemas.microsoft.com/office/drawing/2014/main" id="{9C0C04C2-04E8-4645-9E74-3EBA6269C6AC}"/>
              </a:ext>
            </a:extLst>
          </p:cNvPr>
          <p:cNvSpPr>
            <a:spLocks xmlns:a="http://schemas.openxmlformats.org/drawingml/2006/main" noGrp="1"/>
          </p:cNvSpPr>
          <p:nvPr/>
        </p:nvSpPr>
        <p:spPr>
          <a:xfrm xmlns:a="http://schemas.openxmlformats.org/drawingml/2006/main">
            <a:off x="714375" y="2276475"/>
            <a:ext cx="314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project IRR sebelum financing</a:t>
            </a:r>
          </a:p>
        </p:txBody>
      </p:sp>
      <p:sp>
        <p:nvSpPr>
          <p:cNvPr id="8" name="">
            <a:extLst xmlns:a="http://schemas.openxmlformats.org/drawingml/2006/main">
              <a:ext uri="{FF2B5EF4-FFF2-40B4-BE49-F238E27FC236}">
                <a16:creationId xmlns:a16="http://schemas.microsoft.com/office/drawing/2014/main" id="{400F3C49-D64E-4487-8450-76EE5FC30C7A}"/>
              </a:ext>
            </a:extLst>
          </p:cNvPr>
          <p:cNvSpPr>
            <a:spLocks xmlns:a="http://schemas.openxmlformats.org/drawingml/2006/main" noGrp="1"/>
          </p:cNvSpPr>
          <p:nvPr/>
        </p:nvSpPr>
        <p:spPr>
          <a:xfrm xmlns:a="http://schemas.openxmlformats.org/drawingml/2006/main">
            <a:off x="4524375" y="1762125"/>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FFFFFF"/>
                </a:solidFill>
                <a:latin typeface="Helvetica"/>
                <a:ea typeface="Helvetica"/>
                <a:cs typeface="Helvetica"/>
              </a:defRPr>
            </a:pPr>
            <a:r>
              <a:rPr sz="3000" b="1">
                <a:solidFill>
                  <a:srgbClr val="FFFFFF"/>
                </a:solidFill>
                <a:latin typeface="Helvetica"/>
                <a:ea typeface="Helvetica"/>
                <a:cs typeface="Helvetica"/>
              </a:rPr>
              <a:t>32,9%</a:t>
            </a:r>
          </a:p>
        </p:txBody>
      </p:sp>
      <p:sp>
        <p:nvSpPr>
          <p:cNvPr id="9" name="">
            <a:extLst xmlns:a="http://schemas.openxmlformats.org/drawingml/2006/main">
              <a:ext uri="{FF2B5EF4-FFF2-40B4-BE49-F238E27FC236}">
                <a16:creationId xmlns:a16="http://schemas.microsoft.com/office/drawing/2014/main" id="{B82D1090-3714-4767-9A9C-79C5DECBEB7F}"/>
              </a:ext>
            </a:extLst>
          </p:cNvPr>
          <p:cNvSpPr>
            <a:spLocks xmlns:a="http://schemas.openxmlformats.org/drawingml/2006/main" noGrp="1"/>
          </p:cNvSpPr>
          <p:nvPr/>
        </p:nvSpPr>
        <p:spPr>
          <a:xfrm xmlns:a="http://schemas.openxmlformats.org/drawingml/2006/main">
            <a:off x="4524375" y="2276475"/>
            <a:ext cx="314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equity investor IRR</a:t>
            </a:r>
          </a:p>
        </p:txBody>
      </p:sp>
      <p:sp>
        <p:nvSpPr>
          <p:cNvPr id="10" name="">
            <a:extLst xmlns:a="http://schemas.openxmlformats.org/drawingml/2006/main">
              <a:ext uri="{FF2B5EF4-FFF2-40B4-BE49-F238E27FC236}">
                <a16:creationId xmlns:a16="http://schemas.microsoft.com/office/drawing/2014/main" id="{B99FB3FD-7E70-452A-AED2-FF7602AB33CE}"/>
              </a:ext>
            </a:extLst>
          </p:cNvPr>
          <p:cNvSpPr>
            <a:spLocks xmlns:a="http://schemas.openxmlformats.org/drawingml/2006/main" noGrp="1"/>
          </p:cNvSpPr>
          <p:nvPr/>
        </p:nvSpPr>
        <p:spPr>
          <a:xfrm xmlns:a="http://schemas.openxmlformats.org/drawingml/2006/main">
            <a:off x="8334375" y="1762125"/>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9ED0AA"/>
                </a:solidFill>
                <a:latin typeface="Helvetica"/>
                <a:ea typeface="Helvetica"/>
                <a:cs typeface="Helvetica"/>
              </a:defRPr>
            </a:pPr>
            <a:r>
              <a:rPr sz="3000" b="1">
                <a:solidFill>
                  <a:srgbClr val="9ED0AA"/>
                </a:solidFill>
                <a:latin typeface="Helvetica"/>
                <a:ea typeface="Helvetica"/>
                <a:cs typeface="Helvetica"/>
              </a:rPr>
              <a:t>Rp33,0 bn</a:t>
            </a:r>
          </a:p>
        </p:txBody>
      </p:sp>
      <p:sp>
        <p:nvSpPr>
          <p:cNvPr id="11" name="">
            <a:extLst xmlns:a="http://schemas.openxmlformats.org/drawingml/2006/main">
              <a:ext uri="{FF2B5EF4-FFF2-40B4-BE49-F238E27FC236}">
                <a16:creationId xmlns:a16="http://schemas.microsoft.com/office/drawing/2014/main" id="{E0A0C93D-1448-4B98-825F-0B464F628F7F}"/>
              </a:ext>
            </a:extLst>
          </p:cNvPr>
          <p:cNvSpPr>
            <a:spLocks xmlns:a="http://schemas.openxmlformats.org/drawingml/2006/main" noGrp="1"/>
          </p:cNvSpPr>
          <p:nvPr/>
        </p:nvSpPr>
        <p:spPr>
          <a:xfrm xmlns:a="http://schemas.openxmlformats.org/drawingml/2006/main">
            <a:off x="8334375" y="2276475"/>
            <a:ext cx="314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equity NPV pada hurdle 15%</a:t>
            </a:r>
          </a:p>
        </p:txBody>
      </p:sp>
      <p:sp>
        <p:nvSpPr>
          <p:cNvPr id="12" name="">
            <a:extLst xmlns:a="http://schemas.openxmlformats.org/drawingml/2006/main">
              <a:ext uri="{FF2B5EF4-FFF2-40B4-BE49-F238E27FC236}">
                <a16:creationId xmlns:a16="http://schemas.microsoft.com/office/drawing/2014/main" id="{CF94F438-2A86-4860-915A-A8510AC29D92}"/>
              </a:ext>
            </a:extLst>
          </p:cNvPr>
          <p:cNvSpPr>
            <a:spLocks xmlns:a="http://schemas.openxmlformats.org/drawingml/2006/main" noGrp="1"/>
          </p:cNvSpPr>
          <p:nvPr/>
        </p:nvSpPr>
        <p:spPr>
          <a:xfrm xmlns:a="http://schemas.openxmlformats.org/drawingml/2006/main">
            <a:off x="714375" y="2952750"/>
            <a:ext cx="10477500" cy="0"/>
          </a:xfrm>
          <a:prstGeom xmlns:a="http://schemas.openxmlformats.org/drawingml/2006/main" prst="line">
            <a:avLst/>
          </a:prstGeom>
          <a:noFill xmlns:a="http://schemas.openxmlformats.org/drawingml/2006/main"/>
          <a:ln xmlns:a="http://schemas.openxmlformats.org/drawingml/2006/main" w="19050">
            <a:solidFill>
              <a:srgbClr val="35543D"/>
            </a:solidFill>
          </a:ln>
        </p:spPr>
      </p:sp>
      <p:sp>
        <p:nvSpPr>
          <p:cNvPr id="13" name="">
            <a:extLst xmlns:a="http://schemas.openxmlformats.org/drawingml/2006/main">
              <a:ext uri="{FF2B5EF4-FFF2-40B4-BE49-F238E27FC236}">
                <a16:creationId xmlns:a16="http://schemas.microsoft.com/office/drawing/2014/main" id="{1DD96201-B343-4E42-9F0A-9B30087B9290}"/>
              </a:ext>
            </a:extLst>
          </p:cNvPr>
          <p:cNvSpPr>
            <a:spLocks xmlns:a="http://schemas.openxmlformats.org/drawingml/2006/main" noGrp="1"/>
          </p:cNvSpPr>
          <p:nvPr/>
        </p:nvSpPr>
        <p:spPr>
          <a:xfrm xmlns:a="http://schemas.openxmlformats.org/drawingml/2006/main">
            <a:off x="809625" y="3429000"/>
            <a:ext cx="209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9EB1A2"/>
                </a:solidFill>
                <a:latin typeface="Helvetica"/>
                <a:ea typeface="Helvetica"/>
                <a:cs typeface="Helvetica"/>
              </a:defRPr>
            </a:pPr>
            <a:r>
              <a:rPr sz="1200" b="1">
                <a:solidFill>
                  <a:srgbClr val="9EB1A2"/>
                </a:solidFill>
                <a:latin typeface="Helvetica"/>
                <a:ea typeface="Helvetica"/>
                <a:cs typeface="Helvetica"/>
              </a:rPr>
              <a:t>Payback</a:t>
            </a:r>
          </a:p>
        </p:txBody>
      </p:sp>
      <p:sp>
        <p:nvSpPr>
          <p:cNvPr id="14" name="">
            <a:extLst xmlns:a="http://schemas.openxmlformats.org/drawingml/2006/main">
              <a:ext uri="{FF2B5EF4-FFF2-40B4-BE49-F238E27FC236}">
                <a16:creationId xmlns:a16="http://schemas.microsoft.com/office/drawing/2014/main" id="{39E2F3A4-CAEA-4C89-8BC4-FB547B3BFEBE}"/>
              </a:ext>
            </a:extLst>
          </p:cNvPr>
          <p:cNvSpPr>
            <a:spLocks xmlns:a="http://schemas.openxmlformats.org/drawingml/2006/main" noGrp="1"/>
          </p:cNvSpPr>
          <p:nvPr/>
        </p:nvSpPr>
        <p:spPr>
          <a:xfrm xmlns:a="http://schemas.openxmlformats.org/drawingml/2006/main">
            <a:off x="809625" y="3790950"/>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368"/>
          </a:bodyPr>
          <a:lstStyle xmlns:a="http://schemas.openxmlformats.org/drawingml/2006/main"/>
          <a:p xmlns:a="http://schemas.openxmlformats.org/drawingml/2006/main">
            <a:pPr>
              <a:defRPr sz="2850" b="1">
                <a:solidFill>
                  <a:srgbClr val="FFFFFF"/>
                </a:solidFill>
                <a:latin typeface="Helvetica"/>
                <a:ea typeface="Helvetica"/>
                <a:cs typeface="Helvetica"/>
              </a:defRPr>
            </a:pPr>
            <a:r>
              <a:rPr sz="2850" b="1">
                <a:solidFill>
                  <a:srgbClr val="FFFFFF"/>
                </a:solidFill>
                <a:latin typeface="Helvetica"/>
                <a:ea typeface="Helvetica"/>
                <a:cs typeface="Helvetica"/>
              </a:rPr>
              <a:t>Year 5</a:t>
            </a:r>
          </a:p>
        </p:txBody>
      </p:sp>
      <p:sp>
        <p:nvSpPr>
          <p:cNvPr id="15" name="">
            <a:extLst xmlns:a="http://schemas.openxmlformats.org/drawingml/2006/main">
              <a:ext uri="{FF2B5EF4-FFF2-40B4-BE49-F238E27FC236}">
                <a16:creationId xmlns:a16="http://schemas.microsoft.com/office/drawing/2014/main" id="{D9057314-9415-42A9-B3C9-76EECA216554}"/>
              </a:ext>
            </a:extLst>
          </p:cNvPr>
          <p:cNvSpPr>
            <a:spLocks xmlns:a="http://schemas.openxmlformats.org/drawingml/2006/main" noGrp="1"/>
          </p:cNvSpPr>
          <p:nvPr/>
        </p:nvSpPr>
        <p:spPr>
          <a:xfrm xmlns:a="http://schemas.openxmlformats.org/drawingml/2006/main">
            <a:off x="4143375" y="3429000"/>
            <a:ext cx="209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9EB1A2"/>
                </a:solidFill>
                <a:latin typeface="Helvetica"/>
                <a:ea typeface="Helvetica"/>
                <a:cs typeface="Helvetica"/>
              </a:defRPr>
            </a:pPr>
            <a:r>
              <a:rPr sz="1200" b="1">
                <a:solidFill>
                  <a:srgbClr val="9EB1A2"/>
                </a:solidFill>
                <a:latin typeface="Helvetica"/>
                <a:ea typeface="Helvetica"/>
                <a:cs typeface="Helvetica"/>
              </a:rPr>
              <a:t>Return TL</a:t>
            </a:r>
          </a:p>
        </p:txBody>
      </p:sp>
      <p:sp>
        <p:nvSpPr>
          <p:cNvPr id="16" name="">
            <a:extLst xmlns:a="http://schemas.openxmlformats.org/drawingml/2006/main">
              <a:ext uri="{FF2B5EF4-FFF2-40B4-BE49-F238E27FC236}">
                <a16:creationId xmlns:a16="http://schemas.microsoft.com/office/drawing/2014/main" id="{7B1A0169-82DD-4026-91BC-F638419257A0}"/>
              </a:ext>
            </a:extLst>
          </p:cNvPr>
          <p:cNvSpPr>
            <a:spLocks xmlns:a="http://schemas.openxmlformats.org/drawingml/2006/main" noGrp="1"/>
          </p:cNvSpPr>
          <p:nvPr/>
        </p:nvSpPr>
        <p:spPr>
          <a:xfrm xmlns:a="http://schemas.openxmlformats.org/drawingml/2006/main">
            <a:off x="4143375" y="3790950"/>
            <a:ext cx="2286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368"/>
          </a:bodyPr>
          <a:lstStyle xmlns:a="http://schemas.openxmlformats.org/drawingml/2006/main"/>
          <a:p xmlns:a="http://schemas.openxmlformats.org/drawingml/2006/main">
            <a:pPr>
              <a:defRPr sz="2850" b="1">
                <a:solidFill>
                  <a:srgbClr val="FFFFFF"/>
                </a:solidFill>
                <a:latin typeface="Helvetica"/>
                <a:ea typeface="Helvetica"/>
                <a:cs typeface="Helvetica"/>
              </a:defRPr>
            </a:pPr>
            <a:r>
              <a:rPr sz="2850" b="1">
                <a:solidFill>
                  <a:srgbClr val="FFFFFF"/>
                </a:solidFill>
                <a:latin typeface="Helvetica"/>
                <a:ea typeface="Helvetica"/>
                <a:cs typeface="Helvetica"/>
              </a:rPr>
              <a:t>9,8% IRR</a:t>
            </a:r>
          </a:p>
        </p:txBody>
      </p:sp>
      <p:sp>
        <p:nvSpPr>
          <p:cNvPr id="17" name="">
            <a:extLst xmlns:a="http://schemas.openxmlformats.org/drawingml/2006/main">
              <a:ext uri="{FF2B5EF4-FFF2-40B4-BE49-F238E27FC236}">
                <a16:creationId xmlns:a16="http://schemas.microsoft.com/office/drawing/2014/main" id="{62ED622A-DEA2-45AF-90B2-DE52267BD9C5}"/>
              </a:ext>
            </a:extLst>
          </p:cNvPr>
          <p:cNvSpPr>
            <a:spLocks xmlns:a="http://schemas.openxmlformats.org/drawingml/2006/main" noGrp="1"/>
          </p:cNvSpPr>
          <p:nvPr/>
        </p:nvSpPr>
        <p:spPr>
          <a:xfrm xmlns:a="http://schemas.openxmlformats.org/drawingml/2006/main">
            <a:off x="7667625" y="3429000"/>
            <a:ext cx="285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9EB1A2"/>
                </a:solidFill>
                <a:latin typeface="Helvetica"/>
                <a:ea typeface="Helvetica"/>
                <a:cs typeface="Helvetica"/>
              </a:defRPr>
            </a:pPr>
            <a:r>
              <a:rPr sz="1200" b="1">
                <a:solidFill>
                  <a:srgbClr val="9EB1A2"/>
                </a:solidFill>
                <a:latin typeface="Helvetica"/>
                <a:ea typeface="Helvetica"/>
                <a:cs typeface="Helvetica"/>
              </a:rPr>
              <a:t>Villa owner yield</a:t>
            </a:r>
          </a:p>
        </p:txBody>
      </p:sp>
      <p:sp>
        <p:nvSpPr>
          <p:cNvPr id="18" name="">
            <a:extLst xmlns:a="http://schemas.openxmlformats.org/drawingml/2006/main">
              <a:ext uri="{FF2B5EF4-FFF2-40B4-BE49-F238E27FC236}">
                <a16:creationId xmlns:a16="http://schemas.microsoft.com/office/drawing/2014/main" id="{CDE91474-C139-4247-8E6F-325EA55D23FC}"/>
              </a:ext>
            </a:extLst>
          </p:cNvPr>
          <p:cNvSpPr>
            <a:spLocks xmlns:a="http://schemas.openxmlformats.org/drawingml/2006/main" noGrp="1"/>
          </p:cNvSpPr>
          <p:nvPr/>
        </p:nvSpPr>
        <p:spPr>
          <a:xfrm xmlns:a="http://schemas.openxmlformats.org/drawingml/2006/main">
            <a:off x="7667625" y="3790950"/>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368"/>
          </a:bodyPr>
          <a:lstStyle xmlns:a="http://schemas.openxmlformats.org/drawingml/2006/main"/>
          <a:p xmlns:a="http://schemas.openxmlformats.org/drawingml/2006/main">
            <a:pPr>
              <a:defRPr sz="2850" b="1">
                <a:solidFill>
                  <a:srgbClr val="FFFFFF"/>
                </a:solidFill>
                <a:latin typeface="Helvetica"/>
                <a:ea typeface="Helvetica"/>
                <a:cs typeface="Helvetica"/>
              </a:defRPr>
            </a:pPr>
            <a:r>
              <a:rPr sz="2850" b="1">
                <a:solidFill>
                  <a:srgbClr val="FFFFFF"/>
                </a:solidFill>
                <a:latin typeface="Helvetica"/>
                <a:ea typeface="Helvetica"/>
                <a:cs typeface="Helvetica"/>
              </a:rPr>
              <a:t>3,3%  ke  9,2%</a:t>
            </a:r>
          </a:p>
        </p:txBody>
      </p:sp>
      <p:sp>
        <p:nvSpPr>
          <p:cNvPr id="19" name="">
            <a:extLst xmlns:a="http://schemas.openxmlformats.org/drawingml/2006/main">
              <a:ext uri="{FF2B5EF4-FFF2-40B4-BE49-F238E27FC236}">
                <a16:creationId xmlns:a16="http://schemas.microsoft.com/office/drawing/2014/main" id="{BF73F855-5E0C-445C-BECC-985E407D319E}"/>
              </a:ext>
            </a:extLst>
          </p:cNvPr>
          <p:cNvSpPr>
            <a:spLocks xmlns:a="http://schemas.openxmlformats.org/drawingml/2006/main" noGrp="1"/>
          </p:cNvSpPr>
          <p:nvPr/>
        </p:nvSpPr>
        <p:spPr>
          <a:xfrm xmlns:a="http://schemas.openxmlformats.org/drawingml/2006/main">
            <a:off x="714375" y="4905375"/>
            <a:ext cx="10477500" cy="742950"/>
          </a:xfrm>
          <a:prstGeom xmlns:a="http://schemas.openxmlformats.org/drawingml/2006/main" prst="roundRect">
            <a:avLst>
              <a:gd name="adj" fmla="val 10256"/>
            </a:avLst>
          </a:prstGeom>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FC597AEE-5CEC-441D-9929-55D95D93B612}"/>
              </a:ext>
            </a:extLst>
          </p:cNvPr>
          <p:cNvSpPr>
            <a:spLocks xmlns:a="http://schemas.openxmlformats.org/drawingml/2006/main" noGrp="1"/>
          </p:cNvSpPr>
          <p:nvPr/>
        </p:nvSpPr>
        <p:spPr>
          <a:xfrm xmlns:a="http://schemas.openxmlformats.org/drawingml/2006/main">
            <a:off x="1047750" y="5029200"/>
            <a:ext cx="9810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4167"/>
          </a:bodyPr>
          <a:lstStyle xmlns:a="http://schemas.openxmlformats.org/drawingml/2006/main"/>
          <a:p xmlns:a="http://schemas.openxmlformats.org/drawingml/2006/main">
            <a:pPr>
              <a:defRPr sz="1500" b="1">
                <a:solidFill>
                  <a:srgbClr val="E6EFE7"/>
                </a:solidFill>
                <a:latin typeface="Helvetica"/>
                <a:ea typeface="Helvetica"/>
                <a:cs typeface="Helvetica"/>
              </a:defRPr>
            </a:pPr>
            <a:r>
              <a:rPr sz="1500" b="1">
                <a:solidFill>
                  <a:srgbClr val="E6EFE7"/>
                </a:solidFill>
                <a:latin typeface="Helvetica"/>
                <a:ea typeface="Helvetica"/>
                <a:cs typeface="Helvetica"/>
              </a:rPr>
              <a:t>Return tersebut tercapai hanya jika utilisasi 90%, visitor gross margin 45%, CAPEX sesuai budget, dan exit multiple 4,0× EBITDA.</a:t>
            </a:r>
          </a:p>
        </p:txBody>
      </p:sp>
    </p:spTree>
    <p:extLst>
      <p:ext uri="{BB962C8B-B14F-4D97-AF65-F5344CB8AC3E}">
        <p14:creationId xmlns:p14="http://schemas.microsoft.com/office/powerpoint/2010/main" val="1583814169"/>
      </p:ext>
    </p:extLst>
  </p:cSld>
</p:sld>
</file>

<file path=ppt/slides/slide12.xml><?xml version="1.0" encoding="utf-8"?>
<p:sld xmlns:p="http://schemas.openxmlformats.org/presentationml/2006/main">
  <p:cSld>
    <p:bg>
      <p:bgPr>
        <a:solidFill xmlns:a="http://schemas.openxmlformats.org/drawingml/2006/main">
          <a:srgbClr val="F5F1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B6027B4-F4B9-48A8-AA71-2FEC88F55A81}"/>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KELAYAKAN PERBANKAN</a:t>
            </a:r>
          </a:p>
        </p:txBody>
      </p:sp>
      <p:sp>
        <p:nvSpPr>
          <p:cNvPr id="2" name="">
            <a:extLst xmlns:a="http://schemas.openxmlformats.org/drawingml/2006/main">
              <a:ext uri="{FF2B5EF4-FFF2-40B4-BE49-F238E27FC236}">
                <a16:creationId xmlns:a16="http://schemas.microsoft.com/office/drawing/2014/main" id="{2B87D219-44AC-401C-AC44-114B24D4B93B}"/>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17324D"/>
                </a:solidFill>
                <a:latin typeface="Helvetica"/>
                <a:ea typeface="Helvetica"/>
                <a:cs typeface="Helvetica"/>
              </a:defRPr>
            </a:pPr>
            <a:r>
              <a:rPr sz="2700" b="1">
                <a:solidFill>
                  <a:srgbClr val="17324D"/>
                </a:solidFill>
                <a:latin typeface="Helvetica"/>
                <a:ea typeface="Helvetica"/>
                <a:cs typeface="Helvetica"/>
              </a:rPr>
              <a:t>Kas Year 1 memerlukan reserve Rp1,2 miliar</a:t>
            </a:r>
          </a:p>
        </p:txBody>
      </p:sp>
      <p:sp>
        <p:nvSpPr>
          <p:cNvPr id="3" name="">
            <a:extLst xmlns:a="http://schemas.openxmlformats.org/drawingml/2006/main">
              <a:ext uri="{FF2B5EF4-FFF2-40B4-BE49-F238E27FC236}">
                <a16:creationId xmlns:a16="http://schemas.microsoft.com/office/drawing/2014/main" id="{40C7B76A-BB4F-422E-A30B-89130F78DB33}"/>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 name="">
            <a:extLst xmlns:a="http://schemas.openxmlformats.org/drawingml/2006/main">
              <a:ext uri="{FF2B5EF4-FFF2-40B4-BE49-F238E27FC236}">
                <a16:creationId xmlns:a16="http://schemas.microsoft.com/office/drawing/2014/main" id="{04FD6415-1F9A-430E-A057-E54EA5D01EB3}"/>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667269"/>
                </a:solidFill>
                <a:latin typeface="Helvetica"/>
                <a:ea typeface="Helvetica"/>
                <a:cs typeface="Helvetica"/>
              </a:defRPr>
            </a:pPr>
            <a:r>
              <a:rPr sz="975" b="1">
                <a:solidFill>
                  <a:srgbClr val="667269"/>
                </a:solidFill>
                <a:latin typeface="Helvetica"/>
                <a:ea typeface="Helvetica"/>
                <a:cs typeface="Helvetica"/>
              </a:rPr>
              <a:t>12</a:t>
            </a:r>
          </a:p>
        </p:txBody>
      </p:sp>
      <p:sp>
        <p:nvSpPr>
          <p:cNvPr id="5" name="">
            <a:extLst xmlns:a="http://schemas.openxmlformats.org/drawingml/2006/main">
              <a:ext uri="{FF2B5EF4-FFF2-40B4-BE49-F238E27FC236}">
                <a16:creationId xmlns:a16="http://schemas.microsoft.com/office/drawing/2014/main" id="{0A5A27EA-EFB9-4A8B-ACEC-2CCDFCD139FD}"/>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667269"/>
                </a:solidFill>
                <a:latin typeface="Helvetica"/>
                <a:ea typeface="Helvetica"/>
                <a:cs typeface="Helvetica"/>
              </a:defRPr>
            </a:pPr>
            <a:r>
              <a:rPr sz="825" b="1">
                <a:solidFill>
                  <a:srgbClr val="667269"/>
                </a:solidFill>
                <a:latin typeface="Helvetica"/>
                <a:ea typeface="Helvetica"/>
                <a:cs typeface="Helvetica"/>
              </a:rPr>
              <a:t>TANJUNG LESUNG  |  STAGE 1</a:t>
            </a:r>
          </a:p>
        </p:txBody>
      </p:sp>
      <p:graphicFrame>
        <p:nvGraphicFramePr>
          <p:cNvPr id="18" name="Chart"/>
          <p:cNvGraphicFramePr/>
          <p:nvPr/>
        </p:nvGraphicFramePr>
        <p:xfrm>
          <a:off xmlns:a="http://schemas.openxmlformats.org/drawingml/2006/main" x="619125" y="1762125"/>
          <a:ext xmlns:a="http://schemas.openxmlformats.org/drawingml/2006/main" cx="7334250" cy="3524250"/>
        </p:xfrm>
        <a:graphic xmlns:a="http://schemas.openxmlformats.org/drawingml/2006/main">
          <a:graphicData uri="http://schemas.openxmlformats.org/drawingml/2006/chart">
            <c:chart xmlns:r="http://schemas.openxmlformats.org/officeDocument/2006/relationships" xmlns:c="http://schemas.openxmlformats.org/drawingml/2006/chart" r:id="R98ae1551efae4b2a"/>
          </a:graphicData>
        </a:graphic>
      </p:graphicFrame>
      <p:sp>
        <p:nvSpPr>
          <p:cNvPr id="7" name="">
            <a:extLst xmlns:a="http://schemas.openxmlformats.org/drawingml/2006/main">
              <a:ext uri="{FF2B5EF4-FFF2-40B4-BE49-F238E27FC236}">
                <a16:creationId xmlns:a16="http://schemas.microsoft.com/office/drawing/2014/main" id="{BA150A74-5828-409A-9A27-9EF4B2D4AF88}"/>
              </a:ext>
            </a:extLst>
          </p:cNvPr>
          <p:cNvSpPr>
            <a:spLocks xmlns:a="http://schemas.openxmlformats.org/drawingml/2006/main" noGrp="1"/>
          </p:cNvSpPr>
          <p:nvPr/>
        </p:nvSpPr>
        <p:spPr>
          <a:xfrm xmlns:a="http://schemas.openxmlformats.org/drawingml/2006/main">
            <a:off x="8572500" y="1809750"/>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2E5B3B"/>
                </a:solidFill>
                <a:latin typeface="Helvetica"/>
                <a:ea typeface="Helvetica"/>
                <a:cs typeface="Helvetica"/>
              </a:defRPr>
            </a:pPr>
            <a:r>
              <a:rPr sz="3000" b="1">
                <a:solidFill>
                  <a:srgbClr val="2E5B3B"/>
                </a:solidFill>
                <a:latin typeface="Helvetica"/>
                <a:ea typeface="Helvetica"/>
                <a:cs typeface="Helvetica"/>
              </a:rPr>
              <a:t>1,40×</a:t>
            </a:r>
          </a:p>
        </p:txBody>
      </p:sp>
      <p:sp>
        <p:nvSpPr>
          <p:cNvPr id="8" name="">
            <a:extLst xmlns:a="http://schemas.openxmlformats.org/drawingml/2006/main">
              <a:ext uri="{FF2B5EF4-FFF2-40B4-BE49-F238E27FC236}">
                <a16:creationId xmlns:a16="http://schemas.microsoft.com/office/drawing/2014/main" id="{4B6D5AA6-2A8A-4462-862F-962483001672}"/>
              </a:ext>
            </a:extLst>
          </p:cNvPr>
          <p:cNvSpPr>
            <a:spLocks xmlns:a="http://schemas.openxmlformats.org/drawingml/2006/main" noGrp="1"/>
          </p:cNvSpPr>
          <p:nvPr/>
        </p:nvSpPr>
        <p:spPr>
          <a:xfrm xmlns:a="http://schemas.openxmlformats.org/drawingml/2006/main">
            <a:off x="8572500" y="2324100"/>
            <a:ext cx="285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minimum DSCR mulai Year 2</a:t>
            </a:r>
          </a:p>
        </p:txBody>
      </p:sp>
      <p:sp>
        <p:nvSpPr>
          <p:cNvPr id="9" name="">
            <a:extLst xmlns:a="http://schemas.openxmlformats.org/drawingml/2006/main">
              <a:ext uri="{FF2B5EF4-FFF2-40B4-BE49-F238E27FC236}">
                <a16:creationId xmlns:a16="http://schemas.microsoft.com/office/drawing/2014/main" id="{755149BD-3C15-44D4-8547-A45ACC00C8C9}"/>
              </a:ext>
            </a:extLst>
          </p:cNvPr>
          <p:cNvSpPr>
            <a:spLocks xmlns:a="http://schemas.openxmlformats.org/drawingml/2006/main" noGrp="1"/>
          </p:cNvSpPr>
          <p:nvPr/>
        </p:nvSpPr>
        <p:spPr>
          <a:xfrm xmlns:a="http://schemas.openxmlformats.org/drawingml/2006/main">
            <a:off x="8572500" y="3048000"/>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500"/>
          </a:bodyPr>
          <a:lstStyle xmlns:a="http://schemas.openxmlformats.org/drawingml/2006/main"/>
          <a:p xmlns:a="http://schemas.openxmlformats.org/drawingml/2006/main">
            <a:pPr>
              <a:defRPr sz="3000" b="1">
                <a:solidFill>
                  <a:srgbClr val="D18439"/>
                </a:solidFill>
                <a:latin typeface="Helvetica"/>
                <a:ea typeface="Helvetica"/>
                <a:cs typeface="Helvetica"/>
              </a:defRPr>
            </a:pPr>
            <a:r>
              <a:rPr sz="3000" b="1">
                <a:solidFill>
                  <a:srgbClr val="D18439"/>
                </a:solidFill>
                <a:latin typeface="Helvetica"/>
                <a:ea typeface="Helvetica"/>
                <a:cs typeface="Helvetica"/>
              </a:rPr>
              <a:t>Rp11,9 bn</a:t>
            </a:r>
          </a:p>
        </p:txBody>
      </p:sp>
      <p:sp>
        <p:nvSpPr>
          <p:cNvPr id="10" name="">
            <a:extLst xmlns:a="http://schemas.openxmlformats.org/drawingml/2006/main">
              <a:ext uri="{FF2B5EF4-FFF2-40B4-BE49-F238E27FC236}">
                <a16:creationId xmlns:a16="http://schemas.microsoft.com/office/drawing/2014/main" id="{37C4DCD9-5296-4A22-A824-2C28AC20CE9A}"/>
              </a:ext>
            </a:extLst>
          </p:cNvPr>
          <p:cNvSpPr>
            <a:spLocks xmlns:a="http://schemas.openxmlformats.org/drawingml/2006/main" noGrp="1"/>
          </p:cNvSpPr>
          <p:nvPr/>
        </p:nvSpPr>
        <p:spPr>
          <a:xfrm xmlns:a="http://schemas.openxmlformats.org/drawingml/2006/main">
            <a:off x="8572500" y="3562350"/>
            <a:ext cx="285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00" b="0">
                <a:solidFill>
                  <a:srgbClr val="667269"/>
                </a:solidFill>
                <a:latin typeface="Helvetica"/>
                <a:ea typeface="Helvetica"/>
                <a:cs typeface="Helvetica"/>
              </a:defRPr>
            </a:pPr>
            <a:r>
              <a:rPr sz="1200" b="0">
                <a:solidFill>
                  <a:srgbClr val="667269"/>
                </a:solidFill>
                <a:latin typeface="Helvetica"/>
                <a:ea typeface="Helvetica"/>
                <a:cs typeface="Helvetica"/>
              </a:rPr>
              <a:t>total bunga selama tenor</a:t>
            </a:r>
          </a:p>
        </p:txBody>
      </p:sp>
      <p:sp>
        <p:nvSpPr>
          <p:cNvPr id="11" name="">
            <a:extLst xmlns:a="http://schemas.openxmlformats.org/drawingml/2006/main">
              <a:ext uri="{FF2B5EF4-FFF2-40B4-BE49-F238E27FC236}">
                <a16:creationId xmlns:a16="http://schemas.microsoft.com/office/drawing/2014/main" id="{11D9B6FF-5488-41A7-9B94-1D9E73617BBF}"/>
              </a:ext>
            </a:extLst>
          </p:cNvPr>
          <p:cNvSpPr>
            <a:spLocks xmlns:a="http://schemas.openxmlformats.org/drawingml/2006/main" noGrp="1"/>
          </p:cNvSpPr>
          <p:nvPr/>
        </p:nvSpPr>
        <p:spPr>
          <a:xfrm xmlns:a="http://schemas.openxmlformats.org/drawingml/2006/main">
            <a:off x="8572500" y="4333875"/>
            <a:ext cx="285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17324D"/>
                </a:solidFill>
                <a:latin typeface="Helvetica"/>
                <a:ea typeface="Helvetica"/>
                <a:cs typeface="Helvetica"/>
              </a:defRPr>
            </a:pPr>
            <a:r>
              <a:rPr sz="1800" b="1">
                <a:solidFill>
                  <a:srgbClr val="17324D"/>
                </a:solidFill>
                <a:latin typeface="Helvetica"/>
                <a:ea typeface="Helvetica"/>
                <a:cs typeface="Helvetica"/>
              </a:rPr>
              <a:t>Conditionally bankable</a:t>
            </a:r>
          </a:p>
        </p:txBody>
      </p:sp>
      <p:sp>
        <p:nvSpPr>
          <p:cNvPr id="12" name="">
            <a:extLst xmlns:a="http://schemas.openxmlformats.org/drawingml/2006/main">
              <a:ext uri="{FF2B5EF4-FFF2-40B4-BE49-F238E27FC236}">
                <a16:creationId xmlns:a16="http://schemas.microsoft.com/office/drawing/2014/main" id="{72443CDA-45B8-45EA-B68C-75BCC206E954}"/>
              </a:ext>
            </a:extLst>
          </p:cNvPr>
          <p:cNvSpPr>
            <a:spLocks xmlns:a="http://schemas.openxmlformats.org/drawingml/2006/main" noGrp="1"/>
          </p:cNvSpPr>
          <p:nvPr/>
        </p:nvSpPr>
        <p:spPr>
          <a:xfrm xmlns:a="http://schemas.openxmlformats.org/drawingml/2006/main">
            <a:off x="8572500" y="4810125"/>
            <a:ext cx="285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667269"/>
                </a:solidFill>
                <a:latin typeface="Helvetica"/>
                <a:ea typeface="Helvetica"/>
                <a:cs typeface="Helvetica"/>
              </a:defRPr>
            </a:pPr>
            <a:r>
              <a:rPr sz="1275" b="0">
                <a:solidFill>
                  <a:srgbClr val="667269"/>
                </a:solidFill>
                <a:latin typeface="Helvetica"/>
                <a:ea typeface="Helvetica"/>
                <a:cs typeface="Helvetica"/>
              </a:rPr>
              <a:t>Memerlukan reserve, lender term sheet, kontrak operator, dan bukti pipeline group sales.</a:t>
            </a:r>
          </a:p>
        </p:txBody>
      </p:sp>
    </p:spTree>
    <p:extLst>
      <p:ext uri="{BB962C8B-B14F-4D97-AF65-F5344CB8AC3E}">
        <p14:creationId xmlns:p14="http://schemas.microsoft.com/office/powerpoint/2010/main" val="182938747"/>
      </p:ext>
    </p:extLst>
  </p:cSld>
</p:sld>
</file>

<file path=ppt/slides/slide13.xml><?xml version="1.0" encoding="utf-8"?>
<p:sld xmlns:p="http://schemas.openxmlformats.org/presentationml/2006/main">
  <p:cSld>
    <p:bg>
      <p:bgPr>
        <a:solidFill xmlns:a="http://schemas.openxmlformats.org/drawingml/2006/main">
          <a:srgbClr val="F5F1E7"/>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AAE6C735-980F-442C-9D73-2425D6515021}"/>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RISIKO DAN MITIGASI</a:t>
            </a:r>
          </a:p>
        </p:txBody>
      </p:sp>
      <p:sp>
        <p:nvSpPr>
          <p:cNvPr id="2" name="">
            <a:extLst xmlns:a="http://schemas.openxmlformats.org/drawingml/2006/main">
              <a:ext uri="{FF2B5EF4-FFF2-40B4-BE49-F238E27FC236}">
                <a16:creationId xmlns:a16="http://schemas.microsoft.com/office/drawing/2014/main" id="{F576562F-31AB-4C54-BC1E-8274922CD493}"/>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17324D"/>
                </a:solidFill>
                <a:latin typeface="Helvetica"/>
                <a:ea typeface="Helvetica"/>
                <a:cs typeface="Helvetica"/>
              </a:defRPr>
            </a:pPr>
            <a:r>
              <a:rPr sz="2700" b="1">
                <a:solidFill>
                  <a:srgbClr val="17324D"/>
                </a:solidFill>
                <a:latin typeface="Helvetica"/>
                <a:ea typeface="Helvetica"/>
                <a:cs typeface="Helvetica"/>
              </a:rPr>
              <a:t>Empat validasi sebelum investasi</a:t>
            </a:r>
          </a:p>
        </p:txBody>
      </p:sp>
      <p:sp>
        <p:nvSpPr>
          <p:cNvPr id="3" name="">
            <a:extLst xmlns:a="http://schemas.openxmlformats.org/drawingml/2006/main">
              <a:ext uri="{FF2B5EF4-FFF2-40B4-BE49-F238E27FC236}">
                <a16:creationId xmlns:a16="http://schemas.microsoft.com/office/drawing/2014/main" id="{713AC13F-B3C5-4AB8-9693-DCA660813FF0}"/>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D6DED5"/>
            </a:solidFill>
          </a:ln>
        </p:spPr>
      </p:sp>
      <p:sp>
        <p:nvSpPr>
          <p:cNvPr id="4" name="">
            <a:extLst xmlns:a="http://schemas.openxmlformats.org/drawingml/2006/main">
              <a:ext uri="{FF2B5EF4-FFF2-40B4-BE49-F238E27FC236}">
                <a16:creationId xmlns:a16="http://schemas.microsoft.com/office/drawing/2014/main" id="{1B0568E6-38A0-44F9-9C4D-D37BA5ED8C13}"/>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667269"/>
                </a:solidFill>
                <a:latin typeface="Helvetica"/>
                <a:ea typeface="Helvetica"/>
                <a:cs typeface="Helvetica"/>
              </a:defRPr>
            </a:pPr>
            <a:r>
              <a:rPr sz="975" b="1">
                <a:solidFill>
                  <a:srgbClr val="667269"/>
                </a:solidFill>
                <a:latin typeface="Helvetica"/>
                <a:ea typeface="Helvetica"/>
                <a:cs typeface="Helvetica"/>
              </a:rPr>
              <a:t>13</a:t>
            </a:r>
          </a:p>
        </p:txBody>
      </p:sp>
      <p:sp>
        <p:nvSpPr>
          <p:cNvPr id="5" name="">
            <a:extLst xmlns:a="http://schemas.openxmlformats.org/drawingml/2006/main">
              <a:ext uri="{FF2B5EF4-FFF2-40B4-BE49-F238E27FC236}">
                <a16:creationId xmlns:a16="http://schemas.microsoft.com/office/drawing/2014/main" id="{1922054F-1D4A-4050-8E00-88737306EA92}"/>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667269"/>
                </a:solidFill>
                <a:latin typeface="Helvetica"/>
                <a:ea typeface="Helvetica"/>
                <a:cs typeface="Helvetica"/>
              </a:defRPr>
            </a:pPr>
            <a:r>
              <a:rPr sz="825" b="1">
                <a:solidFill>
                  <a:srgbClr val="667269"/>
                </a:solidFill>
                <a:latin typeface="Helvetica"/>
                <a:ea typeface="Helvetica"/>
                <a:cs typeface="Helvetica"/>
              </a:rPr>
              <a:t>TANJUNG LESUNG  |  STAGE 1</a:t>
            </a:r>
          </a:p>
        </p:txBody>
      </p:sp>
      <p:sp>
        <p:nvSpPr>
          <p:cNvPr id="6" name="">
            <a:extLst xmlns:a="http://schemas.openxmlformats.org/drawingml/2006/main">
              <a:ext uri="{FF2B5EF4-FFF2-40B4-BE49-F238E27FC236}">
                <a16:creationId xmlns:a16="http://schemas.microsoft.com/office/drawing/2014/main" id="{771B6582-B006-456F-BE5F-4566FED7D8E0}"/>
              </a:ext>
            </a:extLst>
          </p:cNvPr>
          <p:cNvSpPr>
            <a:spLocks xmlns:a="http://schemas.openxmlformats.org/drawingml/2006/main" noGrp="1"/>
          </p:cNvSpPr>
          <p:nvPr/>
        </p:nvSpPr>
        <p:spPr>
          <a:xfrm xmlns:a="http://schemas.openxmlformats.org/drawingml/2006/main">
            <a:off x="666750" y="1476375"/>
            <a:ext cx="171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RISIKO</a:t>
            </a:r>
          </a:p>
        </p:txBody>
      </p:sp>
      <p:sp>
        <p:nvSpPr>
          <p:cNvPr id="7" name="">
            <a:extLst xmlns:a="http://schemas.openxmlformats.org/drawingml/2006/main">
              <a:ext uri="{FF2B5EF4-FFF2-40B4-BE49-F238E27FC236}">
                <a16:creationId xmlns:a16="http://schemas.microsoft.com/office/drawing/2014/main" id="{033D0F92-9EBC-41BE-902A-477B0679B856}"/>
              </a:ext>
            </a:extLst>
          </p:cNvPr>
          <p:cNvSpPr>
            <a:spLocks xmlns:a="http://schemas.openxmlformats.org/drawingml/2006/main" noGrp="1"/>
          </p:cNvSpPr>
          <p:nvPr/>
        </p:nvSpPr>
        <p:spPr>
          <a:xfrm xmlns:a="http://schemas.openxmlformats.org/drawingml/2006/main">
            <a:off x="2857500" y="1476375"/>
            <a:ext cx="333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DAMPAK</a:t>
            </a:r>
          </a:p>
        </p:txBody>
      </p:sp>
      <p:sp>
        <p:nvSpPr>
          <p:cNvPr id="8" name="">
            <a:extLst xmlns:a="http://schemas.openxmlformats.org/drawingml/2006/main">
              <a:ext uri="{FF2B5EF4-FFF2-40B4-BE49-F238E27FC236}">
                <a16:creationId xmlns:a16="http://schemas.microsoft.com/office/drawing/2014/main" id="{5CFC3FD6-140E-45E1-9E00-C16CE40A2C03}"/>
              </a:ext>
            </a:extLst>
          </p:cNvPr>
          <p:cNvSpPr>
            <a:spLocks xmlns:a="http://schemas.openxmlformats.org/drawingml/2006/main" noGrp="1"/>
          </p:cNvSpPr>
          <p:nvPr/>
        </p:nvSpPr>
        <p:spPr>
          <a:xfrm xmlns:a="http://schemas.openxmlformats.org/drawingml/2006/main">
            <a:off x="6953250" y="1476375"/>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050" b="1">
                <a:solidFill>
                  <a:srgbClr val="D18439"/>
                </a:solidFill>
                <a:latin typeface="Helvetica"/>
                <a:ea typeface="Helvetica"/>
                <a:cs typeface="Helvetica"/>
              </a:defRPr>
            </a:pPr>
            <a:r>
              <a:rPr sz="1050" b="1">
                <a:solidFill>
                  <a:srgbClr val="D18439"/>
                </a:solidFill>
                <a:latin typeface="Helvetica"/>
                <a:ea typeface="Helvetica"/>
                <a:cs typeface="Helvetica"/>
              </a:rPr>
              <a:t>MITIGASI SEBELUM IC</a:t>
            </a:r>
          </a:p>
        </p:txBody>
      </p:sp>
      <p:sp>
        <p:nvSpPr>
          <p:cNvPr id="9" name="">
            <a:extLst xmlns:a="http://schemas.openxmlformats.org/drawingml/2006/main">
              <a:ext uri="{FF2B5EF4-FFF2-40B4-BE49-F238E27FC236}">
                <a16:creationId xmlns:a16="http://schemas.microsoft.com/office/drawing/2014/main" id="{D3DB949F-5984-4BDE-ACCE-A5E16AE4B519}"/>
              </a:ext>
            </a:extLst>
          </p:cNvPr>
          <p:cNvSpPr>
            <a:spLocks xmlns:a="http://schemas.openxmlformats.org/drawingml/2006/main" noGrp="1"/>
          </p:cNvSpPr>
          <p:nvPr/>
        </p:nvSpPr>
        <p:spPr>
          <a:xfrm xmlns:a="http://schemas.openxmlformats.org/drawingml/2006/main">
            <a:off x="666750" y="1838325"/>
            <a:ext cx="10477500" cy="0"/>
          </a:xfrm>
          <a:prstGeom xmlns:a="http://schemas.openxmlformats.org/drawingml/2006/main" prst="line">
            <a:avLst/>
          </a:prstGeom>
          <a:noFill xmlns:a="http://schemas.openxmlformats.org/drawingml/2006/main"/>
          <a:ln xmlns:a="http://schemas.openxmlformats.org/drawingml/2006/main" w="9525">
            <a:solidFill>
              <a:srgbClr val="D6DED5"/>
            </a:solidFill>
          </a:ln>
        </p:spPr>
      </p:sp>
      <p:sp>
        <p:nvSpPr>
          <p:cNvPr id="10" name="">
            <a:extLst xmlns:a="http://schemas.openxmlformats.org/drawingml/2006/main">
              <a:ext uri="{FF2B5EF4-FFF2-40B4-BE49-F238E27FC236}">
                <a16:creationId xmlns:a16="http://schemas.microsoft.com/office/drawing/2014/main" id="{AF1B0827-0133-4F31-93DE-8413477C55EC}"/>
              </a:ext>
            </a:extLst>
          </p:cNvPr>
          <p:cNvSpPr>
            <a:spLocks xmlns:a="http://schemas.openxmlformats.org/drawingml/2006/main" noGrp="1"/>
          </p:cNvSpPr>
          <p:nvPr/>
        </p:nvSpPr>
        <p:spPr>
          <a:xfrm xmlns:a="http://schemas.openxmlformats.org/drawingml/2006/main">
            <a:off x="666750" y="1952625"/>
            <a:ext cx="1714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1">
                <a:solidFill>
                  <a:srgbClr val="17324D"/>
                </a:solidFill>
                <a:latin typeface="Helvetica"/>
                <a:ea typeface="Helvetica"/>
                <a:cs typeface="Helvetica"/>
              </a:defRPr>
            </a:pPr>
            <a:r>
              <a:rPr sz="1725" b="1">
                <a:solidFill>
                  <a:srgbClr val="17324D"/>
                </a:solidFill>
                <a:latin typeface="Helvetica"/>
                <a:ea typeface="Helvetica"/>
                <a:cs typeface="Helvetica"/>
              </a:rPr>
              <a:t>Demand</a:t>
            </a:r>
          </a:p>
        </p:txBody>
      </p:sp>
      <p:sp>
        <p:nvSpPr>
          <p:cNvPr id="11" name="">
            <a:extLst xmlns:a="http://schemas.openxmlformats.org/drawingml/2006/main">
              <a:ext uri="{FF2B5EF4-FFF2-40B4-BE49-F238E27FC236}">
                <a16:creationId xmlns:a16="http://schemas.microsoft.com/office/drawing/2014/main" id="{A6D73291-B8D5-4989-ACE5-0F03DB071055}"/>
              </a:ext>
            </a:extLst>
          </p:cNvPr>
          <p:cNvSpPr>
            <a:spLocks xmlns:a="http://schemas.openxmlformats.org/drawingml/2006/main" noGrp="1"/>
          </p:cNvSpPr>
          <p:nvPr/>
        </p:nvSpPr>
        <p:spPr>
          <a:xfrm xmlns:a="http://schemas.openxmlformats.org/drawingml/2006/main">
            <a:off x="2857500" y="195262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0">
                <a:solidFill>
                  <a:srgbClr val="253329"/>
                </a:solidFill>
                <a:latin typeface="Helvetica"/>
                <a:ea typeface="Helvetica"/>
                <a:cs typeface="Helvetica"/>
              </a:defRPr>
            </a:pPr>
            <a:r>
              <a:rPr sz="1350" b="0">
                <a:solidFill>
                  <a:srgbClr val="253329"/>
                </a:solidFill>
                <a:latin typeface="Helvetica"/>
                <a:ea typeface="Helvetica"/>
                <a:cs typeface="Helvetica"/>
              </a:rPr>
              <a:t>Group sales tidak mencapai 44 cohort</a:t>
            </a:r>
          </a:p>
        </p:txBody>
      </p:sp>
      <p:sp>
        <p:nvSpPr>
          <p:cNvPr id="12" name="">
            <a:extLst xmlns:a="http://schemas.openxmlformats.org/drawingml/2006/main">
              <a:ext uri="{FF2B5EF4-FFF2-40B4-BE49-F238E27FC236}">
                <a16:creationId xmlns:a16="http://schemas.microsoft.com/office/drawing/2014/main" id="{35CE3E98-DFBD-4669-8003-CCF8DB74A7B4}"/>
              </a:ext>
            </a:extLst>
          </p:cNvPr>
          <p:cNvSpPr>
            <a:spLocks xmlns:a="http://schemas.openxmlformats.org/drawingml/2006/main" noGrp="1"/>
          </p:cNvSpPr>
          <p:nvPr/>
        </p:nvSpPr>
        <p:spPr>
          <a:xfrm xmlns:a="http://schemas.openxmlformats.org/drawingml/2006/main">
            <a:off x="6953250" y="1952625"/>
            <a:ext cx="4095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2E5B3B"/>
                </a:solidFill>
                <a:latin typeface="Helvetica"/>
                <a:ea typeface="Helvetica"/>
                <a:cs typeface="Helvetica"/>
              </a:defRPr>
            </a:pPr>
            <a:r>
              <a:rPr sz="1350" b="1">
                <a:solidFill>
                  <a:srgbClr val="2E5B3B"/>
                </a:solidFill>
                <a:latin typeface="Helvetica"/>
                <a:ea typeface="Helvetica"/>
                <a:cs typeface="Helvetica"/>
              </a:rPr>
              <a:t>Kontrak allotment dan presales sebelum CAPEX penuh</a:t>
            </a:r>
          </a:p>
        </p:txBody>
      </p:sp>
      <p:sp>
        <p:nvSpPr>
          <p:cNvPr id="13" name="">
            <a:extLst xmlns:a="http://schemas.openxmlformats.org/drawingml/2006/main">
              <a:ext uri="{FF2B5EF4-FFF2-40B4-BE49-F238E27FC236}">
                <a16:creationId xmlns:a16="http://schemas.microsoft.com/office/drawing/2014/main" id="{5E2B8F4B-3D4B-4645-A7B0-7F97AA753CEB}"/>
              </a:ext>
            </a:extLst>
          </p:cNvPr>
          <p:cNvSpPr>
            <a:spLocks xmlns:a="http://schemas.openxmlformats.org/drawingml/2006/main" noGrp="1"/>
          </p:cNvSpPr>
          <p:nvPr/>
        </p:nvSpPr>
        <p:spPr>
          <a:xfrm xmlns:a="http://schemas.openxmlformats.org/drawingml/2006/main">
            <a:off x="666750" y="2790825"/>
            <a:ext cx="10477500" cy="0"/>
          </a:xfrm>
          <a:prstGeom xmlns:a="http://schemas.openxmlformats.org/drawingml/2006/main" prst="line">
            <a:avLst/>
          </a:prstGeom>
          <a:noFill xmlns:a="http://schemas.openxmlformats.org/drawingml/2006/main"/>
          <a:ln xmlns:a="http://schemas.openxmlformats.org/drawingml/2006/main" w="9525">
            <a:solidFill>
              <a:srgbClr val="D6DED5"/>
            </a:solidFill>
          </a:ln>
        </p:spPr>
      </p:sp>
      <p:sp>
        <p:nvSpPr>
          <p:cNvPr id="14" name="">
            <a:extLst xmlns:a="http://schemas.openxmlformats.org/drawingml/2006/main">
              <a:ext uri="{FF2B5EF4-FFF2-40B4-BE49-F238E27FC236}">
                <a16:creationId xmlns:a16="http://schemas.microsoft.com/office/drawing/2014/main" id="{05291FAB-427D-4687-B977-DB47901CD1A4}"/>
              </a:ext>
            </a:extLst>
          </p:cNvPr>
          <p:cNvSpPr>
            <a:spLocks xmlns:a="http://schemas.openxmlformats.org/drawingml/2006/main" noGrp="1"/>
          </p:cNvSpPr>
          <p:nvPr/>
        </p:nvSpPr>
        <p:spPr>
          <a:xfrm xmlns:a="http://schemas.openxmlformats.org/drawingml/2006/main">
            <a:off x="666750" y="2905125"/>
            <a:ext cx="1714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1">
                <a:solidFill>
                  <a:srgbClr val="17324D"/>
                </a:solidFill>
                <a:latin typeface="Helvetica"/>
                <a:ea typeface="Helvetica"/>
                <a:cs typeface="Helvetica"/>
              </a:defRPr>
            </a:pPr>
            <a:r>
              <a:rPr sz="1725" b="1">
                <a:solidFill>
                  <a:srgbClr val="17324D"/>
                </a:solidFill>
                <a:latin typeface="Helvetica"/>
                <a:ea typeface="Helvetica"/>
                <a:cs typeface="Helvetica"/>
              </a:rPr>
              <a:t>Operator</a:t>
            </a:r>
          </a:p>
        </p:txBody>
      </p:sp>
      <p:sp>
        <p:nvSpPr>
          <p:cNvPr id="15" name="">
            <a:extLst xmlns:a="http://schemas.openxmlformats.org/drawingml/2006/main">
              <a:ext uri="{FF2B5EF4-FFF2-40B4-BE49-F238E27FC236}">
                <a16:creationId xmlns:a16="http://schemas.microsoft.com/office/drawing/2014/main" id="{066CEE77-D140-4B21-A601-383E8075FD62}"/>
              </a:ext>
            </a:extLst>
          </p:cNvPr>
          <p:cNvSpPr>
            <a:spLocks xmlns:a="http://schemas.openxmlformats.org/drawingml/2006/main" noGrp="1"/>
          </p:cNvSpPr>
          <p:nvPr/>
        </p:nvSpPr>
        <p:spPr>
          <a:xfrm xmlns:a="http://schemas.openxmlformats.org/drawingml/2006/main">
            <a:off x="2857500" y="290512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0">
                <a:solidFill>
                  <a:srgbClr val="253329"/>
                </a:solidFill>
                <a:latin typeface="Helvetica"/>
                <a:ea typeface="Helvetica"/>
                <a:cs typeface="Helvetica"/>
              </a:defRPr>
            </a:pPr>
            <a:r>
              <a:rPr sz="1350" b="0">
                <a:solidFill>
                  <a:srgbClr val="253329"/>
                </a:solidFill>
                <a:latin typeface="Helvetica"/>
                <a:ea typeface="Helvetica"/>
                <a:cs typeface="Helvetica"/>
              </a:rPr>
              <a:t>Lima attraction belum punya quotation</a:t>
            </a:r>
          </a:p>
        </p:txBody>
      </p:sp>
      <p:sp>
        <p:nvSpPr>
          <p:cNvPr id="16" name="">
            <a:extLst xmlns:a="http://schemas.openxmlformats.org/drawingml/2006/main">
              <a:ext uri="{FF2B5EF4-FFF2-40B4-BE49-F238E27FC236}">
                <a16:creationId xmlns:a16="http://schemas.microsoft.com/office/drawing/2014/main" id="{9C0E00A6-A4B8-4BEA-8107-CE649B5849D1}"/>
              </a:ext>
            </a:extLst>
          </p:cNvPr>
          <p:cNvSpPr>
            <a:spLocks xmlns:a="http://schemas.openxmlformats.org/drawingml/2006/main" noGrp="1"/>
          </p:cNvSpPr>
          <p:nvPr/>
        </p:nvSpPr>
        <p:spPr>
          <a:xfrm xmlns:a="http://schemas.openxmlformats.org/drawingml/2006/main">
            <a:off x="6953250" y="2905125"/>
            <a:ext cx="4095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2E5B3B"/>
                </a:solidFill>
                <a:latin typeface="Helvetica"/>
                <a:ea typeface="Helvetica"/>
                <a:cs typeface="Helvetica"/>
              </a:defRPr>
            </a:pPr>
            <a:r>
              <a:rPr sz="1350" b="1">
                <a:solidFill>
                  <a:srgbClr val="2E5B3B"/>
                </a:solidFill>
                <a:latin typeface="Helvetica"/>
                <a:ea typeface="Helvetica"/>
                <a:cs typeface="Helvetica"/>
              </a:rPr>
              <a:t>RFP, performance bond, dan milestone drawdown</a:t>
            </a:r>
          </a:p>
        </p:txBody>
      </p:sp>
      <p:sp>
        <p:nvSpPr>
          <p:cNvPr id="17" name="">
            <a:extLst xmlns:a="http://schemas.openxmlformats.org/drawingml/2006/main">
              <a:ext uri="{FF2B5EF4-FFF2-40B4-BE49-F238E27FC236}">
                <a16:creationId xmlns:a16="http://schemas.microsoft.com/office/drawing/2014/main" id="{21D3EF9A-7ED0-437B-A643-0E9FEB3F06EE}"/>
              </a:ext>
            </a:extLst>
          </p:cNvPr>
          <p:cNvSpPr>
            <a:spLocks xmlns:a="http://schemas.openxmlformats.org/drawingml/2006/main" noGrp="1"/>
          </p:cNvSpPr>
          <p:nvPr/>
        </p:nvSpPr>
        <p:spPr>
          <a:xfrm xmlns:a="http://schemas.openxmlformats.org/drawingml/2006/main">
            <a:off x="666750" y="3743325"/>
            <a:ext cx="10477500" cy="0"/>
          </a:xfrm>
          <a:prstGeom xmlns:a="http://schemas.openxmlformats.org/drawingml/2006/main" prst="line">
            <a:avLst/>
          </a:prstGeom>
          <a:noFill xmlns:a="http://schemas.openxmlformats.org/drawingml/2006/main"/>
          <a:ln xmlns:a="http://schemas.openxmlformats.org/drawingml/2006/main" w="9525">
            <a:solidFill>
              <a:srgbClr val="D6DED5"/>
            </a:solidFill>
          </a:ln>
        </p:spPr>
      </p:sp>
      <p:sp>
        <p:nvSpPr>
          <p:cNvPr id="18" name="">
            <a:extLst xmlns:a="http://schemas.openxmlformats.org/drawingml/2006/main">
              <a:ext uri="{FF2B5EF4-FFF2-40B4-BE49-F238E27FC236}">
                <a16:creationId xmlns:a16="http://schemas.microsoft.com/office/drawing/2014/main" id="{0D15732F-BB3E-490F-B975-68E62AC181DD}"/>
              </a:ext>
            </a:extLst>
          </p:cNvPr>
          <p:cNvSpPr>
            <a:spLocks xmlns:a="http://schemas.openxmlformats.org/drawingml/2006/main" noGrp="1"/>
          </p:cNvSpPr>
          <p:nvPr/>
        </p:nvSpPr>
        <p:spPr>
          <a:xfrm xmlns:a="http://schemas.openxmlformats.org/drawingml/2006/main">
            <a:off x="666750" y="3857625"/>
            <a:ext cx="1714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1">
                <a:solidFill>
                  <a:srgbClr val="17324D"/>
                </a:solidFill>
                <a:latin typeface="Helvetica"/>
                <a:ea typeface="Helvetica"/>
                <a:cs typeface="Helvetica"/>
              </a:defRPr>
            </a:pPr>
            <a:r>
              <a:rPr sz="1725" b="1">
                <a:solidFill>
                  <a:srgbClr val="17324D"/>
                </a:solidFill>
                <a:latin typeface="Helvetica"/>
                <a:ea typeface="Helvetica"/>
                <a:cs typeface="Helvetica"/>
              </a:rPr>
              <a:t>Biosecurity</a:t>
            </a:r>
          </a:p>
        </p:txBody>
      </p:sp>
      <p:sp>
        <p:nvSpPr>
          <p:cNvPr id="19" name="">
            <a:extLst xmlns:a="http://schemas.openxmlformats.org/drawingml/2006/main">
              <a:ext uri="{FF2B5EF4-FFF2-40B4-BE49-F238E27FC236}">
                <a16:creationId xmlns:a16="http://schemas.microsoft.com/office/drawing/2014/main" id="{29B9A000-FDDA-49F4-BDD4-CEABF8651936}"/>
              </a:ext>
            </a:extLst>
          </p:cNvPr>
          <p:cNvSpPr>
            <a:spLocks xmlns:a="http://schemas.openxmlformats.org/drawingml/2006/main" noGrp="1"/>
          </p:cNvSpPr>
          <p:nvPr/>
        </p:nvSpPr>
        <p:spPr>
          <a:xfrm xmlns:a="http://schemas.openxmlformats.org/drawingml/2006/main">
            <a:off x="2857500" y="385762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0">
                <a:solidFill>
                  <a:srgbClr val="253329"/>
                </a:solidFill>
                <a:latin typeface="Helvetica"/>
                <a:ea typeface="Helvetica"/>
                <a:cs typeface="Helvetica"/>
              </a:defRPr>
            </a:pPr>
            <a:r>
              <a:rPr sz="1350" b="0">
                <a:solidFill>
                  <a:srgbClr val="253329"/>
                </a:solidFill>
                <a:latin typeface="Helvetica"/>
                <a:ea typeface="Helvetica"/>
                <a:cs typeface="Helvetica"/>
              </a:rPr>
              <a:t>Peternakan mengganggu pengalaman wisata</a:t>
            </a:r>
          </a:p>
        </p:txBody>
      </p:sp>
      <p:sp>
        <p:nvSpPr>
          <p:cNvPr id="20" name="">
            <a:extLst xmlns:a="http://schemas.openxmlformats.org/drawingml/2006/main">
              <a:ext uri="{FF2B5EF4-FFF2-40B4-BE49-F238E27FC236}">
                <a16:creationId xmlns:a16="http://schemas.microsoft.com/office/drawing/2014/main" id="{15E8020A-BC50-47E1-9BC4-3FF7D9EC9B09}"/>
              </a:ext>
            </a:extLst>
          </p:cNvPr>
          <p:cNvSpPr>
            <a:spLocks xmlns:a="http://schemas.openxmlformats.org/drawingml/2006/main" noGrp="1"/>
          </p:cNvSpPr>
          <p:nvPr/>
        </p:nvSpPr>
        <p:spPr>
          <a:xfrm xmlns:a="http://schemas.openxmlformats.org/drawingml/2006/main">
            <a:off x="6953250" y="3857625"/>
            <a:ext cx="4095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2E5B3B"/>
                </a:solidFill>
                <a:latin typeface="Helvetica"/>
                <a:ea typeface="Helvetica"/>
                <a:cs typeface="Helvetica"/>
              </a:defRPr>
            </a:pPr>
            <a:r>
              <a:rPr sz="1350" b="1">
                <a:solidFill>
                  <a:srgbClr val="2E5B3B"/>
                </a:solidFill>
                <a:latin typeface="Helvetica"/>
                <a:ea typeface="Helvetica"/>
                <a:cs typeface="Helvetica"/>
              </a:rPr>
              <a:t>Zoning, sirkulasi terpisah, SOP veteriner</a:t>
            </a:r>
          </a:p>
        </p:txBody>
      </p:sp>
      <p:sp>
        <p:nvSpPr>
          <p:cNvPr id="21" name="">
            <a:extLst xmlns:a="http://schemas.openxmlformats.org/drawingml/2006/main">
              <a:ext uri="{FF2B5EF4-FFF2-40B4-BE49-F238E27FC236}">
                <a16:creationId xmlns:a16="http://schemas.microsoft.com/office/drawing/2014/main" id="{262A4389-2338-4921-B389-FB6E4EA0EC0D}"/>
              </a:ext>
            </a:extLst>
          </p:cNvPr>
          <p:cNvSpPr>
            <a:spLocks xmlns:a="http://schemas.openxmlformats.org/drawingml/2006/main" noGrp="1"/>
          </p:cNvSpPr>
          <p:nvPr/>
        </p:nvSpPr>
        <p:spPr>
          <a:xfrm xmlns:a="http://schemas.openxmlformats.org/drawingml/2006/main">
            <a:off x="666750" y="4695825"/>
            <a:ext cx="10477500" cy="0"/>
          </a:xfrm>
          <a:prstGeom xmlns:a="http://schemas.openxmlformats.org/drawingml/2006/main" prst="line">
            <a:avLst/>
          </a:prstGeom>
          <a:noFill xmlns:a="http://schemas.openxmlformats.org/drawingml/2006/main"/>
          <a:ln xmlns:a="http://schemas.openxmlformats.org/drawingml/2006/main" w="9525">
            <a:solidFill>
              <a:srgbClr val="D6DED5"/>
            </a:solidFill>
          </a:ln>
        </p:spPr>
      </p:sp>
      <p:sp>
        <p:nvSpPr>
          <p:cNvPr id="22" name="">
            <a:extLst xmlns:a="http://schemas.openxmlformats.org/drawingml/2006/main">
              <a:ext uri="{FF2B5EF4-FFF2-40B4-BE49-F238E27FC236}">
                <a16:creationId xmlns:a16="http://schemas.microsoft.com/office/drawing/2014/main" id="{9B7E7024-8D51-4020-9054-8228A56E7403}"/>
              </a:ext>
            </a:extLst>
          </p:cNvPr>
          <p:cNvSpPr>
            <a:spLocks xmlns:a="http://schemas.openxmlformats.org/drawingml/2006/main" noGrp="1"/>
          </p:cNvSpPr>
          <p:nvPr/>
        </p:nvSpPr>
        <p:spPr>
          <a:xfrm xmlns:a="http://schemas.openxmlformats.org/drawingml/2006/main">
            <a:off x="666750" y="4810125"/>
            <a:ext cx="1714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1">
                <a:solidFill>
                  <a:srgbClr val="17324D"/>
                </a:solidFill>
                <a:latin typeface="Helvetica"/>
                <a:ea typeface="Helvetica"/>
                <a:cs typeface="Helvetica"/>
              </a:defRPr>
            </a:pPr>
            <a:r>
              <a:rPr sz="1725" b="1">
                <a:solidFill>
                  <a:srgbClr val="17324D"/>
                </a:solidFill>
                <a:latin typeface="Helvetica"/>
                <a:ea typeface="Helvetica"/>
                <a:cs typeface="Helvetica"/>
              </a:rPr>
              <a:t>Bencana</a:t>
            </a:r>
          </a:p>
        </p:txBody>
      </p:sp>
      <p:sp>
        <p:nvSpPr>
          <p:cNvPr id="23" name="">
            <a:extLst xmlns:a="http://schemas.openxmlformats.org/drawingml/2006/main">
              <a:ext uri="{FF2B5EF4-FFF2-40B4-BE49-F238E27FC236}">
                <a16:creationId xmlns:a16="http://schemas.microsoft.com/office/drawing/2014/main" id="{27DEE2AE-2A2D-4C83-8CB9-6AEF55C4C0EF}"/>
              </a:ext>
            </a:extLst>
          </p:cNvPr>
          <p:cNvSpPr>
            <a:spLocks xmlns:a="http://schemas.openxmlformats.org/drawingml/2006/main" noGrp="1"/>
          </p:cNvSpPr>
          <p:nvPr/>
        </p:nvSpPr>
        <p:spPr>
          <a:xfrm xmlns:a="http://schemas.openxmlformats.org/drawingml/2006/main">
            <a:off x="2857500" y="481012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0">
                <a:solidFill>
                  <a:srgbClr val="253329"/>
                </a:solidFill>
                <a:latin typeface="Helvetica"/>
                <a:ea typeface="Helvetica"/>
                <a:cs typeface="Helvetica"/>
              </a:defRPr>
            </a:pPr>
            <a:r>
              <a:rPr sz="1350" b="0">
                <a:solidFill>
                  <a:srgbClr val="253329"/>
                </a:solidFill>
                <a:latin typeface="Helvetica"/>
                <a:ea typeface="Helvetica"/>
                <a:cs typeface="Helvetica"/>
              </a:rPr>
              <a:t>Aset pesisir menghadapi hazard</a:t>
            </a:r>
          </a:p>
        </p:txBody>
      </p:sp>
      <p:sp>
        <p:nvSpPr>
          <p:cNvPr id="24" name="">
            <a:extLst xmlns:a="http://schemas.openxmlformats.org/drawingml/2006/main">
              <a:ext uri="{FF2B5EF4-FFF2-40B4-BE49-F238E27FC236}">
                <a16:creationId xmlns:a16="http://schemas.microsoft.com/office/drawing/2014/main" id="{3F6D11EF-6215-40B7-B5BE-8FD1B087400C}"/>
              </a:ext>
            </a:extLst>
          </p:cNvPr>
          <p:cNvSpPr>
            <a:spLocks xmlns:a="http://schemas.openxmlformats.org/drawingml/2006/main" noGrp="1"/>
          </p:cNvSpPr>
          <p:nvPr/>
        </p:nvSpPr>
        <p:spPr>
          <a:xfrm xmlns:a="http://schemas.openxmlformats.org/drawingml/2006/main">
            <a:off x="6953250" y="4810125"/>
            <a:ext cx="4095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2E5B3B"/>
                </a:solidFill>
                <a:latin typeface="Helvetica"/>
                <a:ea typeface="Helvetica"/>
                <a:cs typeface="Helvetica"/>
              </a:defRPr>
            </a:pPr>
            <a:r>
              <a:rPr sz="1350" b="1">
                <a:solidFill>
                  <a:srgbClr val="2E5B3B"/>
                </a:solidFill>
                <a:latin typeface="Helvetica"/>
                <a:ea typeface="Helvetica"/>
                <a:cs typeface="Helvetica"/>
              </a:rPr>
              <a:t>Tempatkan agro di inland dan lakukan hazard study</a:t>
            </a:r>
          </a:p>
        </p:txBody>
      </p:sp>
    </p:spTree>
    <p:extLst>
      <p:ext uri="{BB962C8B-B14F-4D97-AF65-F5344CB8AC3E}">
        <p14:creationId xmlns:p14="http://schemas.microsoft.com/office/powerpoint/2010/main" val="1813681264"/>
      </p:ext>
    </p:extLst>
  </p:cSld>
</p:sld>
</file>

<file path=ppt/slides/slide14.xml><?xml version="1.0" encoding="utf-8"?>
<p:sld xmlns:p="http://schemas.openxmlformats.org/presentationml/2006/main">
  <p:cSld>
    <p:bg>
      <p:bgPr>
        <a:solidFill xmlns:a="http://schemas.openxmlformats.org/drawingml/2006/main">
          <a:srgbClr val="14271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273E0A5-9DAA-4ACB-B620-492697DC6036}"/>
              </a:ext>
            </a:extLst>
          </p:cNvPr>
          <p:cNvSpPr>
            <a:spLocks xmlns:a="http://schemas.openxmlformats.org/drawingml/2006/main" noGrp="1"/>
          </p:cNvSpPr>
          <p:nvPr/>
        </p:nvSpPr>
        <p:spPr>
          <a:xfrm xmlns:a="http://schemas.openxmlformats.org/drawingml/2006/main">
            <a:off x="609600" y="3048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09"/>
          </a:bodyPr>
          <a:lstStyle xmlns:a="http://schemas.openxmlformats.org/drawingml/2006/main"/>
          <a:p xmlns:a="http://schemas.openxmlformats.org/drawingml/2006/main">
            <a:pPr>
              <a:defRPr sz="1050" b="1">
                <a:solidFill>
                  <a:srgbClr val="E8BC7C"/>
                </a:solidFill>
                <a:latin typeface="Helvetica"/>
                <a:ea typeface="Helvetica"/>
                <a:cs typeface="Helvetica"/>
              </a:defRPr>
            </a:pPr>
            <a:r>
              <a:rPr sz="1050" b="1">
                <a:solidFill>
                  <a:srgbClr val="E8BC7C"/>
                </a:solidFill>
                <a:latin typeface="Helvetica"/>
                <a:ea typeface="Helvetica"/>
                <a:cs typeface="Helvetica"/>
              </a:rPr>
              <a:t>NEXT STEP</a:t>
            </a:r>
          </a:p>
        </p:txBody>
      </p:sp>
      <p:sp>
        <p:nvSpPr>
          <p:cNvPr id="2" name="">
            <a:extLst xmlns:a="http://schemas.openxmlformats.org/drawingml/2006/main">
              <a:ext uri="{FF2B5EF4-FFF2-40B4-BE49-F238E27FC236}">
                <a16:creationId xmlns:a16="http://schemas.microsoft.com/office/drawing/2014/main" id="{A4DB3898-98F5-4FD7-AF78-6760BB3470BE}"/>
              </a:ext>
            </a:extLst>
          </p:cNvPr>
          <p:cNvSpPr>
            <a:spLocks xmlns:a="http://schemas.openxmlformats.org/drawingml/2006/main" noGrp="1"/>
          </p:cNvSpPr>
          <p:nvPr/>
        </p:nvSpPr>
        <p:spPr>
          <a:xfrm xmlns:a="http://schemas.openxmlformats.org/drawingml/2006/main">
            <a:off x="609600" y="5524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700" b="1">
                <a:solidFill>
                  <a:srgbClr val="FFFFFF"/>
                </a:solidFill>
                <a:latin typeface="Helvetica"/>
                <a:ea typeface="Helvetica"/>
                <a:cs typeface="Helvetica"/>
              </a:defRPr>
            </a:pPr>
            <a:r>
              <a:rPr sz="2700" b="1">
                <a:solidFill>
                  <a:srgbClr val="FFFFFF"/>
                </a:solidFill>
                <a:latin typeface="Helvetica"/>
                <a:ea typeface="Helvetica"/>
                <a:cs typeface="Helvetica"/>
              </a:rPr>
              <a:t>Keputusan yang diminta</a:t>
            </a:r>
          </a:p>
        </p:txBody>
      </p:sp>
      <p:sp>
        <p:nvSpPr>
          <p:cNvPr id="3" name="">
            <a:extLst xmlns:a="http://schemas.openxmlformats.org/drawingml/2006/main">
              <a:ext uri="{FF2B5EF4-FFF2-40B4-BE49-F238E27FC236}">
                <a16:creationId xmlns:a16="http://schemas.microsoft.com/office/drawing/2014/main" id="{E7F628A6-954A-4B5C-8D2B-61205CE15CCD}"/>
              </a:ext>
            </a:extLst>
          </p:cNvPr>
          <p:cNvSpPr>
            <a:spLocks xmlns:a="http://schemas.openxmlformats.org/drawingml/2006/main" noGrp="1"/>
          </p:cNvSpPr>
          <p:nvPr/>
        </p:nvSpPr>
        <p:spPr>
          <a:xfrm xmlns:a="http://schemas.openxmlformats.org/drawingml/2006/main">
            <a:off x="609600" y="1200150"/>
            <a:ext cx="10972800" cy="0"/>
          </a:xfrm>
          <a:prstGeom xmlns:a="http://schemas.openxmlformats.org/drawingml/2006/main" prst="line">
            <a:avLst/>
          </a:prstGeom>
          <a:noFill xmlns:a="http://schemas.openxmlformats.org/drawingml/2006/main"/>
          <a:ln xmlns:a="http://schemas.openxmlformats.org/drawingml/2006/main" w="19050">
            <a:solidFill>
              <a:srgbClr val="35543D"/>
            </a:solidFill>
          </a:ln>
        </p:spPr>
      </p:sp>
      <p:sp>
        <p:nvSpPr>
          <p:cNvPr id="4" name="">
            <a:extLst xmlns:a="http://schemas.openxmlformats.org/drawingml/2006/main">
              <a:ext uri="{FF2B5EF4-FFF2-40B4-BE49-F238E27FC236}">
                <a16:creationId xmlns:a16="http://schemas.microsoft.com/office/drawing/2014/main" id="{C65378F2-2D43-4ECE-A673-46344C70BE6D}"/>
              </a:ext>
            </a:extLst>
          </p:cNvPr>
          <p:cNvSpPr>
            <a:spLocks xmlns:a="http://schemas.openxmlformats.org/drawingml/2006/main" noGrp="1"/>
          </p:cNvSpPr>
          <p:nvPr/>
        </p:nvSpPr>
        <p:spPr>
          <a:xfrm xmlns:a="http://schemas.openxmlformats.org/drawingml/2006/main">
            <a:off x="11049000" y="6400800"/>
            <a:ext cx="533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3846"/>
          </a:bodyPr>
          <a:lstStyle xmlns:a="http://schemas.openxmlformats.org/drawingml/2006/main"/>
          <a:p xmlns:a="http://schemas.openxmlformats.org/drawingml/2006/main">
            <a:pPr>
              <a:defRPr sz="975" b="1">
                <a:solidFill>
                  <a:srgbClr val="93A99A"/>
                </a:solidFill>
                <a:latin typeface="Helvetica"/>
                <a:ea typeface="Helvetica"/>
                <a:cs typeface="Helvetica"/>
              </a:defRPr>
            </a:pPr>
            <a:r>
              <a:rPr sz="975" b="1">
                <a:solidFill>
                  <a:srgbClr val="93A99A"/>
                </a:solidFill>
                <a:latin typeface="Helvetica"/>
                <a:ea typeface="Helvetica"/>
                <a:cs typeface="Helvetica"/>
              </a:rPr>
              <a:t>14</a:t>
            </a:r>
          </a:p>
        </p:txBody>
      </p:sp>
      <p:sp>
        <p:nvSpPr>
          <p:cNvPr id="5" name="">
            <a:extLst xmlns:a="http://schemas.openxmlformats.org/drawingml/2006/main">
              <a:ext uri="{FF2B5EF4-FFF2-40B4-BE49-F238E27FC236}">
                <a16:creationId xmlns:a16="http://schemas.microsoft.com/office/drawing/2014/main" id="{28D1F740-2AEA-4915-8D5F-33E7B3983AAD}"/>
              </a:ext>
            </a:extLst>
          </p:cNvPr>
          <p:cNvSpPr>
            <a:spLocks xmlns:a="http://schemas.openxmlformats.org/drawingml/2006/main" noGrp="1"/>
          </p:cNvSpPr>
          <p:nvPr/>
        </p:nvSpPr>
        <p:spPr>
          <a:xfrm xmlns:a="http://schemas.openxmlformats.org/drawingml/2006/main">
            <a:off x="609600" y="640080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3636"/>
          </a:bodyPr>
          <a:lstStyle xmlns:a="http://schemas.openxmlformats.org/drawingml/2006/main"/>
          <a:p xmlns:a="http://schemas.openxmlformats.org/drawingml/2006/main">
            <a:pPr>
              <a:defRPr sz="825" b="1">
                <a:solidFill>
                  <a:srgbClr val="93A99A"/>
                </a:solidFill>
                <a:latin typeface="Helvetica"/>
                <a:ea typeface="Helvetica"/>
                <a:cs typeface="Helvetica"/>
              </a:defRPr>
            </a:pPr>
            <a:r>
              <a:rPr sz="825" b="1">
                <a:solidFill>
                  <a:srgbClr val="93A99A"/>
                </a:solidFill>
                <a:latin typeface="Helvetica"/>
                <a:ea typeface="Helvetica"/>
                <a:cs typeface="Helvetica"/>
              </a:rPr>
              <a:t>TANJUNG LESUNG  |  STAGE 1</a:t>
            </a:r>
          </a:p>
        </p:txBody>
      </p:sp>
      <p:sp>
        <p:nvSpPr>
          <p:cNvPr id="6" name="">
            <a:extLst xmlns:a="http://schemas.openxmlformats.org/drawingml/2006/main">
              <a:ext uri="{FF2B5EF4-FFF2-40B4-BE49-F238E27FC236}">
                <a16:creationId xmlns:a16="http://schemas.microsoft.com/office/drawing/2014/main" id="{BE272A23-708A-49D4-816F-6AC472BE2F1E}"/>
              </a:ext>
            </a:extLst>
          </p:cNvPr>
          <p:cNvSpPr>
            <a:spLocks xmlns:a="http://schemas.openxmlformats.org/drawingml/2006/main" noGrp="1"/>
          </p:cNvSpPr>
          <p:nvPr/>
        </p:nvSpPr>
        <p:spPr>
          <a:xfrm xmlns:a="http://schemas.openxmlformats.org/drawingml/2006/main">
            <a:off x="762000" y="1619250"/>
            <a:ext cx="7429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2850" b="1">
                <a:solidFill>
                  <a:srgbClr val="FFFFFF"/>
                </a:solidFill>
                <a:latin typeface="Helvetica"/>
                <a:ea typeface="Helvetica"/>
                <a:cs typeface="Helvetica"/>
              </a:defRPr>
            </a:pPr>
            <a:r>
              <a:rPr sz="2850" b="1">
                <a:solidFill>
                  <a:srgbClr val="FFFFFF"/>
                </a:solidFill>
                <a:latin typeface="Helvetica"/>
                <a:ea typeface="Helvetica"/>
                <a:cs typeface="Helvetica"/>
              </a:rPr>
              <a:t>Setujui pengembangan feasibility Stage 1</a:t>
            </a:r>
          </a:p>
        </p:txBody>
      </p:sp>
      <p:sp>
        <p:nvSpPr>
          <p:cNvPr id="7" name="">
            <a:extLst xmlns:a="http://schemas.openxmlformats.org/drawingml/2006/main">
              <a:ext uri="{FF2B5EF4-FFF2-40B4-BE49-F238E27FC236}">
                <a16:creationId xmlns:a16="http://schemas.microsoft.com/office/drawing/2014/main" id="{A10B00A7-76BC-41AF-A857-D29578B32AB1}"/>
              </a:ext>
            </a:extLst>
          </p:cNvPr>
          <p:cNvSpPr>
            <a:spLocks xmlns:a="http://schemas.openxmlformats.org/drawingml/2006/main" noGrp="1"/>
          </p:cNvSpPr>
          <p:nvPr/>
        </p:nvSpPr>
        <p:spPr>
          <a:xfrm xmlns:a="http://schemas.openxmlformats.org/drawingml/2006/main">
            <a:off x="762000" y="2571750"/>
            <a:ext cx="523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E8BC7C"/>
                </a:solidFill>
                <a:latin typeface="Helvetica"/>
                <a:ea typeface="Helvetica"/>
                <a:cs typeface="Helvetica"/>
              </a:defRPr>
            </a:pPr>
            <a:r>
              <a:rPr sz="1350" b="1">
                <a:solidFill>
                  <a:srgbClr val="E8BC7C"/>
                </a:solidFill>
                <a:latin typeface="Helvetica"/>
                <a:ea typeface="Helvetica"/>
                <a:cs typeface="Helvetica"/>
              </a:rPr>
              <a:t>01</a:t>
            </a:r>
          </a:p>
        </p:txBody>
      </p:sp>
      <p:sp>
        <p:nvSpPr>
          <p:cNvPr id="8" name="">
            <a:extLst xmlns:a="http://schemas.openxmlformats.org/drawingml/2006/main">
              <a:ext uri="{FF2B5EF4-FFF2-40B4-BE49-F238E27FC236}">
                <a16:creationId xmlns:a16="http://schemas.microsoft.com/office/drawing/2014/main" id="{872A0CAF-24E2-458A-B6E4-38455C855521}"/>
              </a:ext>
            </a:extLst>
          </p:cNvPr>
          <p:cNvSpPr>
            <a:spLocks xmlns:a="http://schemas.openxmlformats.org/drawingml/2006/main" noGrp="1"/>
          </p:cNvSpPr>
          <p:nvPr/>
        </p:nvSpPr>
        <p:spPr>
          <a:xfrm xmlns:a="http://schemas.openxmlformats.org/drawingml/2006/main">
            <a:off x="1428750" y="2571750"/>
            <a:ext cx="3905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4667"/>
          </a:bodyPr>
          <a:lstStyle xmlns:a="http://schemas.openxmlformats.org/drawingml/2006/main"/>
          <a:p xmlns:a="http://schemas.openxmlformats.org/drawingml/2006/main">
            <a:pPr>
              <a:defRPr sz="1875" b="1">
                <a:solidFill>
                  <a:srgbClr val="FFFFFF"/>
                </a:solidFill>
                <a:latin typeface="Helvetica"/>
                <a:ea typeface="Helvetica"/>
                <a:cs typeface="Helvetica"/>
              </a:defRPr>
            </a:pPr>
            <a:r>
              <a:rPr sz="1875" b="1">
                <a:solidFill>
                  <a:srgbClr val="FFFFFF"/>
                </a:solidFill>
                <a:latin typeface="Helvetica"/>
                <a:ea typeface="Helvetica"/>
                <a:cs typeface="Helvetica"/>
              </a:rPr>
              <a:t>RFP operator</a:t>
            </a:r>
          </a:p>
        </p:txBody>
      </p:sp>
      <p:sp>
        <p:nvSpPr>
          <p:cNvPr id="9" name="">
            <a:extLst xmlns:a="http://schemas.openxmlformats.org/drawingml/2006/main">
              <a:ext uri="{FF2B5EF4-FFF2-40B4-BE49-F238E27FC236}">
                <a16:creationId xmlns:a16="http://schemas.microsoft.com/office/drawing/2014/main" id="{13266F4B-7D09-4D52-9CF2-D049A64091B3}"/>
              </a:ext>
            </a:extLst>
          </p:cNvPr>
          <p:cNvSpPr>
            <a:spLocks xmlns:a="http://schemas.openxmlformats.org/drawingml/2006/main" noGrp="1"/>
          </p:cNvSpPr>
          <p:nvPr/>
        </p:nvSpPr>
        <p:spPr>
          <a:xfrm xmlns:a="http://schemas.openxmlformats.org/drawingml/2006/main">
            <a:off x="1428750" y="3000375"/>
            <a:ext cx="3905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C8D7CB"/>
                </a:solidFill>
                <a:latin typeface="Helvetica"/>
                <a:ea typeface="Helvetica"/>
                <a:cs typeface="Helvetica"/>
              </a:defRPr>
            </a:pPr>
            <a:r>
              <a:rPr sz="1275" b="0">
                <a:solidFill>
                  <a:srgbClr val="C8D7CB"/>
                </a:solidFill>
                <a:latin typeface="Helvetica"/>
                <a:ea typeface="Helvetica"/>
                <a:cs typeface="Helvetica"/>
              </a:rPr>
              <a:t>Validasi CAPEX, kapasitas, produk, dan margin.</a:t>
            </a:r>
          </a:p>
        </p:txBody>
      </p:sp>
      <p:sp>
        <p:nvSpPr>
          <p:cNvPr id="10" name="">
            <a:extLst xmlns:a="http://schemas.openxmlformats.org/drawingml/2006/main">
              <a:ext uri="{FF2B5EF4-FFF2-40B4-BE49-F238E27FC236}">
                <a16:creationId xmlns:a16="http://schemas.microsoft.com/office/drawing/2014/main" id="{F16D3738-EFB7-48E2-9E98-3E35EDB34B1A}"/>
              </a:ext>
            </a:extLst>
          </p:cNvPr>
          <p:cNvSpPr>
            <a:spLocks xmlns:a="http://schemas.openxmlformats.org/drawingml/2006/main" noGrp="1"/>
          </p:cNvSpPr>
          <p:nvPr/>
        </p:nvSpPr>
        <p:spPr>
          <a:xfrm xmlns:a="http://schemas.openxmlformats.org/drawingml/2006/main">
            <a:off x="6096000" y="2571750"/>
            <a:ext cx="523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E8BC7C"/>
                </a:solidFill>
                <a:latin typeface="Helvetica"/>
                <a:ea typeface="Helvetica"/>
                <a:cs typeface="Helvetica"/>
              </a:defRPr>
            </a:pPr>
            <a:r>
              <a:rPr sz="1350" b="1">
                <a:solidFill>
                  <a:srgbClr val="E8BC7C"/>
                </a:solidFill>
                <a:latin typeface="Helvetica"/>
                <a:ea typeface="Helvetica"/>
                <a:cs typeface="Helvetica"/>
              </a:rPr>
              <a:t>02</a:t>
            </a:r>
          </a:p>
        </p:txBody>
      </p:sp>
      <p:sp>
        <p:nvSpPr>
          <p:cNvPr id="11" name="">
            <a:extLst xmlns:a="http://schemas.openxmlformats.org/drawingml/2006/main">
              <a:ext uri="{FF2B5EF4-FFF2-40B4-BE49-F238E27FC236}">
                <a16:creationId xmlns:a16="http://schemas.microsoft.com/office/drawing/2014/main" id="{56245171-4B5A-43A8-982A-28A7CEBC8208}"/>
              </a:ext>
            </a:extLst>
          </p:cNvPr>
          <p:cNvSpPr>
            <a:spLocks xmlns:a="http://schemas.openxmlformats.org/drawingml/2006/main" noGrp="1"/>
          </p:cNvSpPr>
          <p:nvPr/>
        </p:nvSpPr>
        <p:spPr>
          <a:xfrm xmlns:a="http://schemas.openxmlformats.org/drawingml/2006/main">
            <a:off x="6762750" y="2571750"/>
            <a:ext cx="3905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4667"/>
          </a:bodyPr>
          <a:lstStyle xmlns:a="http://schemas.openxmlformats.org/drawingml/2006/main"/>
          <a:p xmlns:a="http://schemas.openxmlformats.org/drawingml/2006/main">
            <a:pPr>
              <a:defRPr sz="1875" b="1">
                <a:solidFill>
                  <a:srgbClr val="FFFFFF"/>
                </a:solidFill>
                <a:latin typeface="Helvetica"/>
                <a:ea typeface="Helvetica"/>
                <a:cs typeface="Helvetica"/>
              </a:defRPr>
            </a:pPr>
            <a:r>
              <a:rPr sz="1875" b="1">
                <a:solidFill>
                  <a:srgbClr val="FFFFFF"/>
                </a:solidFill>
                <a:latin typeface="Helvetica"/>
                <a:ea typeface="Helvetica"/>
                <a:cs typeface="Helvetica"/>
              </a:rPr>
              <a:t>Pre-screening bank</a:t>
            </a:r>
          </a:p>
        </p:txBody>
      </p:sp>
      <p:sp>
        <p:nvSpPr>
          <p:cNvPr id="12" name="">
            <a:extLst xmlns:a="http://schemas.openxmlformats.org/drawingml/2006/main">
              <a:ext uri="{FF2B5EF4-FFF2-40B4-BE49-F238E27FC236}">
                <a16:creationId xmlns:a16="http://schemas.microsoft.com/office/drawing/2014/main" id="{5E9E1BDA-1A5C-46C3-ADCC-C887ABBC787A}"/>
              </a:ext>
            </a:extLst>
          </p:cNvPr>
          <p:cNvSpPr>
            <a:spLocks xmlns:a="http://schemas.openxmlformats.org/drawingml/2006/main" noGrp="1"/>
          </p:cNvSpPr>
          <p:nvPr/>
        </p:nvSpPr>
        <p:spPr>
          <a:xfrm xmlns:a="http://schemas.openxmlformats.org/drawingml/2006/main">
            <a:off x="6762750" y="3000375"/>
            <a:ext cx="3905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C8D7CB"/>
                </a:solidFill>
                <a:latin typeface="Helvetica"/>
                <a:ea typeface="Helvetica"/>
                <a:cs typeface="Helvetica"/>
              </a:defRPr>
            </a:pPr>
            <a:r>
              <a:rPr sz="1275" b="0">
                <a:solidFill>
                  <a:srgbClr val="C8D7CB"/>
                </a:solidFill>
                <a:latin typeface="Helvetica"/>
                <a:ea typeface="Helvetica"/>
                <a:cs typeface="Helvetica"/>
              </a:rPr>
              <a:t>Uji tenor, covenant, reserve, dan security package.</a:t>
            </a:r>
          </a:p>
        </p:txBody>
      </p:sp>
      <p:sp>
        <p:nvSpPr>
          <p:cNvPr id="13" name="">
            <a:extLst xmlns:a="http://schemas.openxmlformats.org/drawingml/2006/main">
              <a:ext uri="{FF2B5EF4-FFF2-40B4-BE49-F238E27FC236}">
                <a16:creationId xmlns:a16="http://schemas.microsoft.com/office/drawing/2014/main" id="{400A1D9F-32A5-4973-9A77-D4CF74C37DE7}"/>
              </a:ext>
            </a:extLst>
          </p:cNvPr>
          <p:cNvSpPr>
            <a:spLocks xmlns:a="http://schemas.openxmlformats.org/drawingml/2006/main" noGrp="1"/>
          </p:cNvSpPr>
          <p:nvPr/>
        </p:nvSpPr>
        <p:spPr>
          <a:xfrm xmlns:a="http://schemas.openxmlformats.org/drawingml/2006/main">
            <a:off x="762000" y="3952875"/>
            <a:ext cx="523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E8BC7C"/>
                </a:solidFill>
                <a:latin typeface="Helvetica"/>
                <a:ea typeface="Helvetica"/>
                <a:cs typeface="Helvetica"/>
              </a:defRPr>
            </a:pPr>
            <a:r>
              <a:rPr sz="1350" b="1">
                <a:solidFill>
                  <a:srgbClr val="E8BC7C"/>
                </a:solidFill>
                <a:latin typeface="Helvetica"/>
                <a:ea typeface="Helvetica"/>
                <a:cs typeface="Helvetica"/>
              </a:rPr>
              <a:t>03</a:t>
            </a:r>
          </a:p>
        </p:txBody>
      </p:sp>
      <p:sp>
        <p:nvSpPr>
          <p:cNvPr id="14" name="">
            <a:extLst xmlns:a="http://schemas.openxmlformats.org/drawingml/2006/main">
              <a:ext uri="{FF2B5EF4-FFF2-40B4-BE49-F238E27FC236}">
                <a16:creationId xmlns:a16="http://schemas.microsoft.com/office/drawing/2014/main" id="{D235EABE-0474-4930-85D6-B9AE5855C189}"/>
              </a:ext>
            </a:extLst>
          </p:cNvPr>
          <p:cNvSpPr>
            <a:spLocks xmlns:a="http://schemas.openxmlformats.org/drawingml/2006/main" noGrp="1"/>
          </p:cNvSpPr>
          <p:nvPr/>
        </p:nvSpPr>
        <p:spPr>
          <a:xfrm xmlns:a="http://schemas.openxmlformats.org/drawingml/2006/main">
            <a:off x="1428750" y="3952875"/>
            <a:ext cx="3905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4667"/>
          </a:bodyPr>
          <a:lstStyle xmlns:a="http://schemas.openxmlformats.org/drawingml/2006/main"/>
          <a:p xmlns:a="http://schemas.openxmlformats.org/drawingml/2006/main">
            <a:pPr>
              <a:defRPr sz="1875" b="1">
                <a:solidFill>
                  <a:srgbClr val="FFFFFF"/>
                </a:solidFill>
                <a:latin typeface="Helvetica"/>
                <a:ea typeface="Helvetica"/>
                <a:cs typeface="Helvetica"/>
              </a:defRPr>
            </a:pPr>
            <a:r>
              <a:rPr sz="1875" b="1">
                <a:solidFill>
                  <a:srgbClr val="FFFFFF"/>
                </a:solidFill>
                <a:latin typeface="Helvetica"/>
                <a:ea typeface="Helvetica"/>
                <a:cs typeface="Helvetica"/>
              </a:rPr>
              <a:t>Presales weekday</a:t>
            </a:r>
          </a:p>
        </p:txBody>
      </p:sp>
      <p:sp>
        <p:nvSpPr>
          <p:cNvPr id="15" name="">
            <a:extLst xmlns:a="http://schemas.openxmlformats.org/drawingml/2006/main">
              <a:ext uri="{FF2B5EF4-FFF2-40B4-BE49-F238E27FC236}">
                <a16:creationId xmlns:a16="http://schemas.microsoft.com/office/drawing/2014/main" id="{DC9FEBE5-B94B-4594-A1DC-041D12752000}"/>
              </a:ext>
            </a:extLst>
          </p:cNvPr>
          <p:cNvSpPr>
            <a:spLocks xmlns:a="http://schemas.openxmlformats.org/drawingml/2006/main" noGrp="1"/>
          </p:cNvSpPr>
          <p:nvPr/>
        </p:nvSpPr>
        <p:spPr>
          <a:xfrm xmlns:a="http://schemas.openxmlformats.org/drawingml/2006/main">
            <a:off x="1428750" y="4381500"/>
            <a:ext cx="3905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C8D7CB"/>
                </a:solidFill>
                <a:latin typeface="Helvetica"/>
                <a:ea typeface="Helvetica"/>
                <a:cs typeface="Helvetica"/>
              </a:defRPr>
            </a:pPr>
            <a:r>
              <a:rPr sz="1275" b="0">
                <a:solidFill>
                  <a:srgbClr val="C8D7CB"/>
                </a:solidFill>
                <a:latin typeface="Helvetica"/>
                <a:ea typeface="Helvetica"/>
                <a:cs typeface="Helvetica"/>
              </a:rPr>
              <a:t>Bangun pipeline sekolah, perusahaan, dan komunitas.</a:t>
            </a:r>
          </a:p>
        </p:txBody>
      </p:sp>
      <p:sp>
        <p:nvSpPr>
          <p:cNvPr id="16" name="">
            <a:extLst xmlns:a="http://schemas.openxmlformats.org/drawingml/2006/main">
              <a:ext uri="{FF2B5EF4-FFF2-40B4-BE49-F238E27FC236}">
                <a16:creationId xmlns:a16="http://schemas.microsoft.com/office/drawing/2014/main" id="{D9955FB6-9F94-4C74-9A28-EE8000A9BA2E}"/>
              </a:ext>
            </a:extLst>
          </p:cNvPr>
          <p:cNvSpPr>
            <a:spLocks xmlns:a="http://schemas.openxmlformats.org/drawingml/2006/main" noGrp="1"/>
          </p:cNvSpPr>
          <p:nvPr/>
        </p:nvSpPr>
        <p:spPr>
          <a:xfrm xmlns:a="http://schemas.openxmlformats.org/drawingml/2006/main">
            <a:off x="6096000" y="3952875"/>
            <a:ext cx="523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350" b="1">
                <a:solidFill>
                  <a:srgbClr val="E8BC7C"/>
                </a:solidFill>
                <a:latin typeface="Helvetica"/>
                <a:ea typeface="Helvetica"/>
                <a:cs typeface="Helvetica"/>
              </a:defRPr>
            </a:pPr>
            <a:r>
              <a:rPr sz="1350" b="1">
                <a:solidFill>
                  <a:srgbClr val="E8BC7C"/>
                </a:solidFill>
                <a:latin typeface="Helvetica"/>
                <a:ea typeface="Helvetica"/>
                <a:cs typeface="Helvetica"/>
              </a:rPr>
              <a:t>04</a:t>
            </a:r>
          </a:p>
        </p:txBody>
      </p:sp>
      <p:sp>
        <p:nvSpPr>
          <p:cNvPr id="17" name="">
            <a:extLst xmlns:a="http://schemas.openxmlformats.org/drawingml/2006/main">
              <a:ext uri="{FF2B5EF4-FFF2-40B4-BE49-F238E27FC236}">
                <a16:creationId xmlns:a16="http://schemas.microsoft.com/office/drawing/2014/main" id="{BE83A4F8-6B87-4196-8CF7-E7B72C6CBF97}"/>
              </a:ext>
            </a:extLst>
          </p:cNvPr>
          <p:cNvSpPr>
            <a:spLocks xmlns:a="http://schemas.openxmlformats.org/drawingml/2006/main" noGrp="1"/>
          </p:cNvSpPr>
          <p:nvPr/>
        </p:nvSpPr>
        <p:spPr>
          <a:xfrm xmlns:a="http://schemas.openxmlformats.org/drawingml/2006/main">
            <a:off x="6762750" y="3952875"/>
            <a:ext cx="3905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4667"/>
          </a:bodyPr>
          <a:lstStyle xmlns:a="http://schemas.openxmlformats.org/drawingml/2006/main"/>
          <a:p xmlns:a="http://schemas.openxmlformats.org/drawingml/2006/main">
            <a:pPr>
              <a:defRPr sz="1875" b="1">
                <a:solidFill>
                  <a:srgbClr val="FFFFFF"/>
                </a:solidFill>
                <a:latin typeface="Helvetica"/>
                <a:ea typeface="Helvetica"/>
                <a:cs typeface="Helvetica"/>
              </a:defRPr>
            </a:pPr>
            <a:r>
              <a:rPr sz="1875" b="1">
                <a:solidFill>
                  <a:srgbClr val="FFFFFF"/>
                </a:solidFill>
                <a:latin typeface="Helvetica"/>
                <a:ea typeface="Helvetica"/>
                <a:cs typeface="Helvetica"/>
              </a:rPr>
              <a:t>Masterplan inland</a:t>
            </a:r>
          </a:p>
        </p:txBody>
      </p:sp>
      <p:sp>
        <p:nvSpPr>
          <p:cNvPr id="18" name="">
            <a:extLst xmlns:a="http://schemas.openxmlformats.org/drawingml/2006/main">
              <a:ext uri="{FF2B5EF4-FFF2-40B4-BE49-F238E27FC236}">
                <a16:creationId xmlns:a16="http://schemas.microsoft.com/office/drawing/2014/main" id="{2379E0F3-C75C-4C1F-9463-BC68EF550862}"/>
              </a:ext>
            </a:extLst>
          </p:cNvPr>
          <p:cNvSpPr>
            <a:spLocks xmlns:a="http://schemas.openxmlformats.org/drawingml/2006/main" noGrp="1"/>
          </p:cNvSpPr>
          <p:nvPr/>
        </p:nvSpPr>
        <p:spPr>
          <a:xfrm xmlns:a="http://schemas.openxmlformats.org/drawingml/2006/main">
            <a:off x="6762750" y="4381500"/>
            <a:ext cx="3905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275" b="0">
                <a:solidFill>
                  <a:srgbClr val="C8D7CB"/>
                </a:solidFill>
                <a:latin typeface="Helvetica"/>
                <a:ea typeface="Helvetica"/>
                <a:cs typeface="Helvetica"/>
              </a:defRPr>
            </a:pPr>
            <a:r>
              <a:rPr sz="1275" b="0">
                <a:solidFill>
                  <a:srgbClr val="C8D7CB"/>
                </a:solidFill>
                <a:latin typeface="Helvetica"/>
                <a:ea typeface="Helvetica"/>
                <a:cs typeface="Helvetica"/>
              </a:rPr>
              <a:t>Tetapkan zoning, hazard, utilitas, dan biosecurity.</a:t>
            </a:r>
          </a:p>
        </p:txBody>
      </p:sp>
      <p:sp>
        <p:nvSpPr>
          <p:cNvPr id="19" name="">
            <a:extLst xmlns:a="http://schemas.openxmlformats.org/drawingml/2006/main">
              <a:ext uri="{FF2B5EF4-FFF2-40B4-BE49-F238E27FC236}">
                <a16:creationId xmlns:a16="http://schemas.microsoft.com/office/drawing/2014/main" id="{48469637-2B86-4B8B-80AB-9B35014DA106}"/>
              </a:ext>
            </a:extLst>
          </p:cNvPr>
          <p:cNvSpPr>
            <a:spLocks xmlns:a="http://schemas.openxmlformats.org/drawingml/2006/main" noGrp="1"/>
          </p:cNvSpPr>
          <p:nvPr/>
        </p:nvSpPr>
        <p:spPr>
          <a:xfrm xmlns:a="http://schemas.openxmlformats.org/drawingml/2006/main">
            <a:off x="762000" y="5476875"/>
            <a:ext cx="10572750" cy="552450"/>
          </a:xfrm>
          <a:prstGeom xmlns:a="http://schemas.openxmlformats.org/drawingml/2006/main" prst="roundRect">
            <a:avLst>
              <a:gd name="adj" fmla="val 13793"/>
            </a:avLst>
          </a:prstGeom>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796AB12F-7FEB-42C7-9202-A9992599030D}"/>
              </a:ext>
            </a:extLst>
          </p:cNvPr>
          <p:cNvSpPr>
            <a:spLocks xmlns:a="http://schemas.openxmlformats.org/drawingml/2006/main" noGrp="1"/>
          </p:cNvSpPr>
          <p:nvPr/>
        </p:nvSpPr>
        <p:spPr>
          <a:xfrm xmlns:a="http://schemas.openxmlformats.org/drawingml/2006/main">
            <a:off x="1047750" y="5553075"/>
            <a:ext cx="1000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1">
                <a:solidFill>
                  <a:srgbClr val="FFFFFF"/>
                </a:solidFill>
                <a:latin typeface="Helvetica"/>
                <a:ea typeface="Helvetica"/>
                <a:cs typeface="Helvetica"/>
              </a:defRPr>
            </a:pPr>
            <a:r>
              <a:rPr sz="1725" b="1">
                <a:solidFill>
                  <a:srgbClr val="FFFFFF"/>
                </a:solidFill>
                <a:latin typeface="Helvetica"/>
                <a:ea typeface="Helvetica"/>
                <a:cs typeface="Helvetica"/>
              </a:rPr>
              <a:t>Gate tambahan kamar: utilisasi paket minimal 90% selama 12 bulan</a:t>
            </a:r>
          </a:p>
        </p:txBody>
      </p:sp>
    </p:spTree>
    <p:extLst>
      <p:ext uri="{BB962C8B-B14F-4D97-AF65-F5344CB8AC3E}">
        <p14:creationId xmlns:p14="http://schemas.microsoft.com/office/powerpoint/2010/main" val="139857700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2026-09-08T11:39:47.2980000Z</dcterms:created>
  <dcterms:modified xsi:type="dcterms:W3CDTF">2026-09-08T11:39:47.2980000Z</dcterms:modified>
</coreProperties>
</file>